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1"/>
  </p:notesMasterIdLst>
  <p:handoutMasterIdLst>
    <p:handoutMasterId r:id="rId22"/>
  </p:handoutMasterIdLst>
  <p:sldIdLst>
    <p:sldId id="2134804819" r:id="rId5"/>
    <p:sldId id="2134804794" r:id="rId6"/>
    <p:sldId id="2134804825" r:id="rId7"/>
    <p:sldId id="2134804824" r:id="rId8"/>
    <p:sldId id="2134804796" r:id="rId9"/>
    <p:sldId id="2134804798" r:id="rId10"/>
    <p:sldId id="2134804826" r:id="rId11"/>
    <p:sldId id="2134804799" r:id="rId12"/>
    <p:sldId id="2134804801" r:id="rId13"/>
    <p:sldId id="2134804828" r:id="rId14"/>
    <p:sldId id="2134804812" r:id="rId15"/>
    <p:sldId id="2134804832" r:id="rId16"/>
    <p:sldId id="2134804818" r:id="rId17"/>
    <p:sldId id="2134804830" r:id="rId18"/>
    <p:sldId id="2134804831" r:id="rId19"/>
    <p:sldId id="2134804822" r:id="rId20"/>
  </p:sldIdLst>
  <p:sldSz cx="9144000" cy="5143500" type="screen16x9"/>
  <p:notesSz cx="6858000" cy="9144000"/>
  <p:defaultTextStyle>
    <a:defPPr>
      <a:defRPr lang="en-US"/>
    </a:defPPr>
    <a:lvl1pPr marL="0" indent="0" algn="l" defTabSz="789018" rtl="0" eaLnBrk="1" latinLnBrk="0" hangingPunct="1">
      <a:spcBef>
        <a:spcPts val="235"/>
      </a:spcBef>
      <a:buFont typeface="Arial" panose="020B0604020202020204" pitchFamily="34" charset="0"/>
      <a:buNone/>
      <a:defRPr sz="939" kern="1200">
        <a:solidFill>
          <a:schemeClr val="tx1"/>
        </a:solidFill>
        <a:latin typeface="+mn-lt"/>
        <a:ea typeface="+mn-ea"/>
        <a:cs typeface="+mn-cs"/>
      </a:defRPr>
    </a:lvl1pPr>
    <a:lvl2pPr marL="141667" indent="-141667" algn="l" defTabSz="789018" rtl="0" eaLnBrk="1" latinLnBrk="0" hangingPunct="1">
      <a:buClr>
        <a:schemeClr val="accent2"/>
      </a:buClr>
      <a:buSzPct val="90000"/>
      <a:buFont typeface="Arial" panose="020B0604020202020204" pitchFamily="34" charset="0"/>
      <a:buChar char="●"/>
      <a:defRPr sz="939" kern="1200">
        <a:solidFill>
          <a:schemeClr val="tx1"/>
        </a:solidFill>
        <a:latin typeface="+mn-lt"/>
        <a:ea typeface="+mn-ea"/>
        <a:cs typeface="+mn-cs"/>
      </a:defRPr>
    </a:lvl2pPr>
    <a:lvl3pPr marL="283334" indent="-141667" algn="l" defTabSz="789018" rtl="0" eaLnBrk="1" latinLnBrk="0" hangingPunct="1">
      <a:buClr>
        <a:schemeClr val="accent2"/>
      </a:buClr>
      <a:buFont typeface="Arial" panose="020B0604020202020204" pitchFamily="34" charset="0"/>
      <a:buChar char="–"/>
      <a:defRPr sz="939" kern="1200">
        <a:solidFill>
          <a:schemeClr val="tx1"/>
        </a:solidFill>
        <a:latin typeface="+mn-lt"/>
        <a:ea typeface="+mn-ea"/>
        <a:cs typeface="+mn-cs"/>
      </a:defRPr>
    </a:lvl3pPr>
    <a:lvl4pPr marL="425002" indent="-141667" algn="l" defTabSz="789018" rtl="0" eaLnBrk="1" latinLnBrk="0" hangingPunct="1">
      <a:buClr>
        <a:schemeClr val="accent2"/>
      </a:buClr>
      <a:buFont typeface="Arial" panose="020B0604020202020204" pitchFamily="34" charset="0"/>
      <a:buChar char="•"/>
      <a:defRPr sz="939" kern="1200">
        <a:solidFill>
          <a:schemeClr val="tx1"/>
        </a:solidFill>
        <a:latin typeface="+mn-lt"/>
        <a:ea typeface="+mn-ea"/>
        <a:cs typeface="+mn-cs"/>
      </a:defRPr>
    </a:lvl4pPr>
    <a:lvl5pPr marL="566669" indent="-141667" algn="l" defTabSz="789018" rtl="0" eaLnBrk="1" latinLnBrk="0" hangingPunct="1">
      <a:buClr>
        <a:schemeClr val="accent2"/>
      </a:buClr>
      <a:buFont typeface="Arial" panose="020B0604020202020204" pitchFamily="34" charset="0"/>
      <a:buChar char="–"/>
      <a:defRPr sz="939" kern="1200">
        <a:solidFill>
          <a:schemeClr val="tx1"/>
        </a:solidFill>
        <a:latin typeface="+mn-lt"/>
        <a:ea typeface="+mn-ea"/>
        <a:cs typeface="+mn-cs"/>
      </a:defRPr>
    </a:lvl5pPr>
    <a:lvl6pPr marL="708336" indent="-141667" algn="l" defTabSz="789018" rtl="0" eaLnBrk="1" latinLnBrk="0" hangingPunct="1">
      <a:buClr>
        <a:schemeClr val="accent2"/>
      </a:buClr>
      <a:buFont typeface="Arial" panose="020B0604020202020204" pitchFamily="34" charset="0"/>
      <a:buChar char="•"/>
      <a:defRPr sz="939" kern="1200">
        <a:solidFill>
          <a:schemeClr val="tx1"/>
        </a:solidFill>
        <a:latin typeface="+mn-lt"/>
        <a:ea typeface="+mn-ea"/>
        <a:cs typeface="+mn-cs"/>
      </a:defRPr>
    </a:lvl6pPr>
    <a:lvl7pPr marL="850003" indent="-141667" algn="l" defTabSz="789018" rtl="0" eaLnBrk="1" latinLnBrk="0" hangingPunct="1">
      <a:buClr>
        <a:schemeClr val="accent2"/>
      </a:buClr>
      <a:buFont typeface="Arial" panose="020B0604020202020204" pitchFamily="34" charset="0"/>
      <a:buChar char="–"/>
      <a:defRPr sz="939" kern="1200">
        <a:solidFill>
          <a:schemeClr val="tx1"/>
        </a:solidFill>
        <a:latin typeface="+mn-lt"/>
        <a:ea typeface="+mn-ea"/>
        <a:cs typeface="+mn-cs"/>
      </a:defRPr>
    </a:lvl7pPr>
    <a:lvl8pPr marL="991671" indent="-141667" algn="l" defTabSz="789018" rtl="0" eaLnBrk="1" latinLnBrk="0" hangingPunct="1">
      <a:buClr>
        <a:schemeClr val="accent2"/>
      </a:buClr>
      <a:buFont typeface="Arial" panose="020B0604020202020204" pitchFamily="34" charset="0"/>
      <a:buChar char="•"/>
      <a:defRPr sz="939" kern="1200" baseline="0">
        <a:solidFill>
          <a:schemeClr val="tx1"/>
        </a:solidFill>
        <a:latin typeface="+mn-lt"/>
        <a:ea typeface="+mn-ea"/>
        <a:cs typeface="+mn-cs"/>
      </a:defRPr>
    </a:lvl8pPr>
    <a:lvl9pPr marL="1133338" indent="-141667" algn="l" defTabSz="789018" rtl="0" eaLnBrk="1" latinLnBrk="0" hangingPunct="1">
      <a:buClr>
        <a:schemeClr val="accent2"/>
      </a:buClr>
      <a:buFont typeface="Arial" panose="020B0604020202020204" pitchFamily="34" charset="0"/>
      <a:buChar char="–"/>
      <a:defRPr sz="939" kern="1200" baseline="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chi Soni" initials="RS" lastIdx="9" clrIdx="0">
    <p:extLst>
      <p:ext uri="{19B8F6BF-5375-455C-9EA6-DF929625EA0E}">
        <p15:presenceInfo xmlns:p15="http://schemas.microsoft.com/office/powerpoint/2012/main" userId="S::RSoni@unfoundation.org::512c1c8d-f829-4aae-9516-c6523bceca57" providerId="AD"/>
      </p:ext>
    </p:extLst>
  </p:cmAuthor>
  <p:cmAuthor id="2" name="avasdev6" initials="a" lastIdx="24" clrIdx="1">
    <p:extLst>
      <p:ext uri="{19B8F6BF-5375-455C-9EA6-DF929625EA0E}">
        <p15:presenceInfo xmlns:p15="http://schemas.microsoft.com/office/powerpoint/2012/main" userId="avasdev6" providerId="None"/>
      </p:ext>
    </p:extLst>
  </p:cmAuthor>
  <p:cmAuthor id="3" name="Ruchi Soni" initials="RS [2]" lastIdx="21" clrIdx="2">
    <p:extLst>
      <p:ext uri="{19B8F6BF-5375-455C-9EA6-DF929625EA0E}">
        <p15:presenceInfo xmlns:p15="http://schemas.microsoft.com/office/powerpoint/2012/main" userId="S::Ruchi@seforall.org::c44ac3e6-a109-45c2-9c56-c79e628a27d7" providerId="AD"/>
      </p:ext>
    </p:extLst>
  </p:cmAuthor>
  <p:cmAuthor id="4" name="Gombar, Vandana" initials="GV" lastIdx="8" clrIdx="3">
    <p:extLst>
      <p:ext uri="{19B8F6BF-5375-455C-9EA6-DF929625EA0E}">
        <p15:presenceInfo xmlns:p15="http://schemas.microsoft.com/office/powerpoint/2012/main" userId="Gombar, Vandana" providerId="None"/>
      </p:ext>
    </p:extLst>
  </p:cmAuthor>
  <p:cmAuthor id="5" name="Stephen Kent" initials="SK" lastIdx="21" clrIdx="4">
    <p:extLst>
      <p:ext uri="{19B8F6BF-5375-455C-9EA6-DF929625EA0E}">
        <p15:presenceInfo xmlns:p15="http://schemas.microsoft.com/office/powerpoint/2012/main" userId="S::Stephen@seforall.org::936baa32-28e2-4084-8496-8cc77607fae2" providerId="AD"/>
      </p:ext>
    </p:extLst>
  </p:cmAuthor>
  <p:cmAuthor id="6" name="Ingrid Rohrer" initials="IR" lastIdx="17" clrIdx="5">
    <p:extLst>
      <p:ext uri="{19B8F6BF-5375-455C-9EA6-DF929625EA0E}">
        <p15:presenceInfo xmlns:p15="http://schemas.microsoft.com/office/powerpoint/2012/main" userId="S::Ingrid@seforall.org::d55fb774-02f9-445d-92e7-95da8b955e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D552"/>
    <a:srgbClr val="488BB5"/>
    <a:srgbClr val="4E57AC"/>
    <a:srgbClr val="4D60AE"/>
    <a:srgbClr val="46A5B9"/>
    <a:srgbClr val="43BEAD"/>
    <a:srgbClr val="4980B4"/>
    <a:srgbClr val="5B51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EF6447A-24EA-4742-A8FB-1DF080B5CEF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EF6447A-24EA-4742-A8FB-1DF080B5CEFA}" styleName="BNEF Table">
    <a:wholeTbl>
      <a:tcTxStyle>
        <a:fontRef idx="minor">
          <a:prstClr val="black"/>
        </a:fontRef>
        <a:schemeClr val="dk1"/>
      </a:tcTxStyle>
      <a:tcStyle>
        <a:tcBdr>
          <a:left>
            <a:ln>
              <a:noFill/>
            </a:ln>
          </a:left>
          <a:right>
            <a:ln>
              <a:noFill/>
            </a:ln>
          </a:right>
          <a:top>
            <a:ln w="19050" cmpd="sng">
              <a:solidFill>
                <a:schemeClr val="accent2"/>
              </a:solidFill>
            </a:ln>
          </a:top>
          <a:bottom>
            <a:ln w="19050" cmpd="sng">
              <a:solidFill>
                <a:schemeClr val="accent2"/>
              </a:solidFill>
            </a:ln>
          </a:bottom>
          <a:insideH>
            <a:ln w="12700" cmpd="sng">
              <a:solidFill>
                <a:schemeClr val="lt2"/>
              </a:solidFill>
            </a:ln>
          </a:insideH>
          <a:insideV>
            <a:ln>
              <a:noFill/>
            </a:ln>
          </a:insideV>
        </a:tcBdr>
        <a:fill>
          <a:noFill/>
        </a:fill>
      </a:tcStyle>
    </a:wholeTbl>
    <a:firstCol>
      <a:tcTxStyle b="on">
        <a:fontRef idx="minor">
          <a:prstClr val="black"/>
        </a:fontRef>
        <a:schemeClr val="accent2"/>
      </a:tcTxStyle>
      <a:tcStyle>
        <a:tcBdr/>
        <a:fill>
          <a:noFill/>
        </a:fill>
      </a:tcStyle>
    </a:firstCol>
    <a:firstRow>
      <a:tcTxStyle b="on">
        <a:fontRef idx="minor">
          <a:prstClr val="black"/>
        </a:fontRef>
        <a:schemeClr val="accent2"/>
      </a:tcTxStyle>
      <a:tcStyle>
        <a:tcBdr>
          <a:bottom>
            <a:ln w="1905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8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03A1F0-41C2-45F2-BE12-F12B02C6C2C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95B4A49-57B3-4360-B8B2-611FC3D2962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307CBE-A7F3-4EE8-A036-700D779CFC28}" type="datetimeFigureOut">
              <a:rPr lang="en-US" smtClean="0"/>
              <a:t>9/15/2020</a:t>
            </a:fld>
            <a:endParaRPr lang="en-US"/>
          </a:p>
        </p:txBody>
      </p:sp>
      <p:sp>
        <p:nvSpPr>
          <p:cNvPr id="4" name="Footer Placeholder 3">
            <a:extLst>
              <a:ext uri="{FF2B5EF4-FFF2-40B4-BE49-F238E27FC236}">
                <a16:creationId xmlns:a16="http://schemas.microsoft.com/office/drawing/2014/main" id="{5E2C23DC-79AB-4757-AB8A-76B336F4F38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C4AE23-82F2-4CA9-AD69-204BF81DCCE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68F83C-255D-42F8-A41D-AF26BB6B23C7}" type="slidenum">
              <a:rPr lang="en-US" smtClean="0"/>
              <a:t>‹#›</a:t>
            </a:fld>
            <a:endParaRPr lang="en-US"/>
          </a:p>
        </p:txBody>
      </p:sp>
    </p:spTree>
    <p:extLst>
      <p:ext uri="{BB962C8B-B14F-4D97-AF65-F5344CB8AC3E}">
        <p14:creationId xmlns:p14="http://schemas.microsoft.com/office/powerpoint/2010/main" val="8759228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DD9C81-ABBB-4F6C-B990-C0CB418B944E}" type="datetimeFigureOut">
              <a:rPr lang="en-US" smtClean="0"/>
              <a:t>9/15/2020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3C0FF5-A181-4807-820F-B1DC30B8B01A}" type="slidenum">
              <a:rPr lang="en-US" smtClean="0"/>
              <a:t>‹#›</a:t>
            </a:fld>
            <a:endParaRPr lang="en-US"/>
          </a:p>
        </p:txBody>
      </p:sp>
    </p:spTree>
    <p:extLst>
      <p:ext uri="{BB962C8B-B14F-4D97-AF65-F5344CB8AC3E}">
        <p14:creationId xmlns:p14="http://schemas.microsoft.com/office/powerpoint/2010/main" val="2513561194"/>
      </p:ext>
    </p:extLst>
  </p:cSld>
  <p:clrMap bg1="lt1" tx1="dk1" bg2="lt2" tx2="dk2" accent1="accent1" accent2="accent2" accent3="accent3" accent4="accent4" accent5="accent5" accent6="accent6" hlink="hlink" folHlink="folHlink"/>
  <p:notesStyle>
    <a:lvl1pPr marL="0" algn="l" defTabSz="715792" rtl="0" eaLnBrk="1" latinLnBrk="0" hangingPunct="1">
      <a:defRPr sz="939" kern="1200">
        <a:solidFill>
          <a:schemeClr val="tx1"/>
        </a:solidFill>
        <a:latin typeface="+mn-lt"/>
        <a:ea typeface="+mn-ea"/>
        <a:cs typeface="+mn-cs"/>
      </a:defRPr>
    </a:lvl1pPr>
    <a:lvl2pPr marL="357896" algn="l" defTabSz="715792" rtl="0" eaLnBrk="1" latinLnBrk="0" hangingPunct="1">
      <a:defRPr sz="939" kern="1200">
        <a:solidFill>
          <a:schemeClr val="tx1"/>
        </a:solidFill>
        <a:latin typeface="+mn-lt"/>
        <a:ea typeface="+mn-ea"/>
        <a:cs typeface="+mn-cs"/>
      </a:defRPr>
    </a:lvl2pPr>
    <a:lvl3pPr marL="715792" algn="l" defTabSz="715792" rtl="0" eaLnBrk="1" latinLnBrk="0" hangingPunct="1">
      <a:defRPr sz="939" kern="1200">
        <a:solidFill>
          <a:schemeClr val="tx1"/>
        </a:solidFill>
        <a:latin typeface="+mn-lt"/>
        <a:ea typeface="+mn-ea"/>
        <a:cs typeface="+mn-cs"/>
      </a:defRPr>
    </a:lvl3pPr>
    <a:lvl4pPr marL="1073688" algn="l" defTabSz="715792" rtl="0" eaLnBrk="1" latinLnBrk="0" hangingPunct="1">
      <a:defRPr sz="939" kern="1200">
        <a:solidFill>
          <a:schemeClr val="tx1"/>
        </a:solidFill>
        <a:latin typeface="+mn-lt"/>
        <a:ea typeface="+mn-ea"/>
        <a:cs typeface="+mn-cs"/>
      </a:defRPr>
    </a:lvl4pPr>
    <a:lvl5pPr marL="1431585" algn="l" defTabSz="715792" rtl="0" eaLnBrk="1" latinLnBrk="0" hangingPunct="1">
      <a:defRPr sz="939" kern="1200">
        <a:solidFill>
          <a:schemeClr val="tx1"/>
        </a:solidFill>
        <a:latin typeface="+mn-lt"/>
        <a:ea typeface="+mn-ea"/>
        <a:cs typeface="+mn-cs"/>
      </a:defRPr>
    </a:lvl5pPr>
    <a:lvl6pPr marL="1789481" algn="l" defTabSz="715792" rtl="0" eaLnBrk="1" latinLnBrk="0" hangingPunct="1">
      <a:defRPr sz="939" kern="1200">
        <a:solidFill>
          <a:schemeClr val="tx1"/>
        </a:solidFill>
        <a:latin typeface="+mn-lt"/>
        <a:ea typeface="+mn-ea"/>
        <a:cs typeface="+mn-cs"/>
      </a:defRPr>
    </a:lvl6pPr>
    <a:lvl7pPr marL="2147377" algn="l" defTabSz="715792" rtl="0" eaLnBrk="1" latinLnBrk="0" hangingPunct="1">
      <a:defRPr sz="939" kern="1200">
        <a:solidFill>
          <a:schemeClr val="tx1"/>
        </a:solidFill>
        <a:latin typeface="+mn-lt"/>
        <a:ea typeface="+mn-ea"/>
        <a:cs typeface="+mn-cs"/>
      </a:defRPr>
    </a:lvl7pPr>
    <a:lvl8pPr marL="2505273" algn="l" defTabSz="715792" rtl="0" eaLnBrk="1" latinLnBrk="0" hangingPunct="1">
      <a:defRPr sz="939" kern="1200">
        <a:solidFill>
          <a:schemeClr val="tx1"/>
        </a:solidFill>
        <a:latin typeface="+mn-lt"/>
        <a:ea typeface="+mn-ea"/>
        <a:cs typeface="+mn-cs"/>
      </a:defRPr>
    </a:lvl8pPr>
    <a:lvl9pPr marL="2863169" algn="l" defTabSz="715792" rtl="0" eaLnBrk="1" latinLnBrk="0" hangingPunct="1">
      <a:defRPr sz="93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0</a:t>
            </a:fld>
            <a:endParaRPr lang="en-US"/>
          </a:p>
        </p:txBody>
      </p:sp>
    </p:spTree>
    <p:extLst>
      <p:ext uri="{BB962C8B-B14F-4D97-AF65-F5344CB8AC3E}">
        <p14:creationId xmlns:p14="http://schemas.microsoft.com/office/powerpoint/2010/main" val="2678366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10</a:t>
            </a:fld>
            <a:endParaRPr lang="en-US"/>
          </a:p>
        </p:txBody>
      </p:sp>
    </p:spTree>
    <p:extLst>
      <p:ext uri="{BB962C8B-B14F-4D97-AF65-F5344CB8AC3E}">
        <p14:creationId xmlns:p14="http://schemas.microsoft.com/office/powerpoint/2010/main" val="644458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11</a:t>
            </a:fld>
            <a:endParaRPr lang="en-US"/>
          </a:p>
        </p:txBody>
      </p:sp>
    </p:spTree>
    <p:extLst>
      <p:ext uri="{BB962C8B-B14F-4D97-AF65-F5344CB8AC3E}">
        <p14:creationId xmlns:p14="http://schemas.microsoft.com/office/powerpoint/2010/main" val="3693805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3C0FF5-A181-4807-820F-B1DC30B8B01A}" type="slidenum">
              <a:rPr lang="en-US" smtClean="0"/>
              <a:t>12</a:t>
            </a:fld>
            <a:endParaRPr lang="en-US"/>
          </a:p>
        </p:txBody>
      </p:sp>
    </p:spTree>
    <p:extLst>
      <p:ext uri="{BB962C8B-B14F-4D97-AF65-F5344CB8AC3E}">
        <p14:creationId xmlns:p14="http://schemas.microsoft.com/office/powerpoint/2010/main" val="4168024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15</a:t>
            </a:fld>
            <a:endParaRPr lang="en-US"/>
          </a:p>
        </p:txBody>
      </p:sp>
    </p:spTree>
    <p:extLst>
      <p:ext uri="{BB962C8B-B14F-4D97-AF65-F5344CB8AC3E}">
        <p14:creationId xmlns:p14="http://schemas.microsoft.com/office/powerpoint/2010/main" val="1061212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1</a:t>
            </a:fld>
            <a:endParaRPr lang="en-US"/>
          </a:p>
        </p:txBody>
      </p:sp>
    </p:spTree>
    <p:extLst>
      <p:ext uri="{BB962C8B-B14F-4D97-AF65-F5344CB8AC3E}">
        <p14:creationId xmlns:p14="http://schemas.microsoft.com/office/powerpoint/2010/main" val="3982593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3</a:t>
            </a:fld>
            <a:endParaRPr lang="en-US"/>
          </a:p>
        </p:txBody>
      </p:sp>
    </p:spTree>
    <p:extLst>
      <p:ext uri="{BB962C8B-B14F-4D97-AF65-F5344CB8AC3E}">
        <p14:creationId xmlns:p14="http://schemas.microsoft.com/office/powerpoint/2010/main" val="252422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4</a:t>
            </a:fld>
            <a:endParaRPr lang="en-US"/>
          </a:p>
        </p:txBody>
      </p:sp>
    </p:spTree>
    <p:extLst>
      <p:ext uri="{BB962C8B-B14F-4D97-AF65-F5344CB8AC3E}">
        <p14:creationId xmlns:p14="http://schemas.microsoft.com/office/powerpoint/2010/main" val="146686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5</a:t>
            </a:fld>
            <a:endParaRPr lang="en-US"/>
          </a:p>
        </p:txBody>
      </p:sp>
    </p:spTree>
    <p:extLst>
      <p:ext uri="{BB962C8B-B14F-4D97-AF65-F5344CB8AC3E}">
        <p14:creationId xmlns:p14="http://schemas.microsoft.com/office/powerpoint/2010/main" val="4229578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318C6A9D-3AB1-4F91-801F-702332DEF3AC}"/>
              </a:ext>
            </a:extLst>
          </p:cNvPr>
          <p:cNvSpPr>
            <a:spLocks noGrp="1"/>
          </p:cNvSpPr>
          <p:nvPr>
            <p:ph type="body" idx="1"/>
          </p:nvPr>
        </p:nvSpPr>
        <p:spPr/>
        <p:txBody>
          <a:bodyPr/>
          <a:lstStyle/>
          <a:p>
            <a:endParaRPr lang="en-AT"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7</a:t>
            </a:fld>
            <a:endParaRPr lang="en-US"/>
          </a:p>
        </p:txBody>
      </p:sp>
    </p:spTree>
    <p:extLst>
      <p:ext uri="{BB962C8B-B14F-4D97-AF65-F5344CB8AC3E}">
        <p14:creationId xmlns:p14="http://schemas.microsoft.com/office/powerpoint/2010/main" val="430214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3C0FF5-A181-4807-820F-B1DC30B8B01A}" type="slidenum">
              <a:rPr lang="en-US" smtClean="0"/>
              <a:t>8</a:t>
            </a:fld>
            <a:endParaRPr lang="en-US"/>
          </a:p>
        </p:txBody>
      </p:sp>
    </p:spTree>
    <p:extLst>
      <p:ext uri="{BB962C8B-B14F-4D97-AF65-F5344CB8AC3E}">
        <p14:creationId xmlns:p14="http://schemas.microsoft.com/office/powerpoint/2010/main" val="1317295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6" Type="http://schemas.openxmlformats.org/officeDocument/2006/relationships/hyperlink" Target="https://about.bnef.com/mobile/" TargetMode="External"/><Relationship Id="rId5" Type="http://schemas.openxmlformats.org/officeDocument/2006/relationships/hyperlink" Target="mailto:support.bnef@bloomberg.net" TargetMode="External"/><Relationship Id="rId4" Type="http://schemas.openxmlformats.org/officeDocument/2006/relationships/hyperlink" Target="https://bloom.bg/29jlB0k"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Title Slide</a:t>
            </a:r>
          </a:p>
        </p:txBody>
      </p:sp>
    </p:spTree>
    <p:extLst>
      <p:ext uri="{BB962C8B-B14F-4D97-AF65-F5344CB8AC3E}">
        <p14:creationId xmlns:p14="http://schemas.microsoft.com/office/powerpoint/2010/main" val="300652678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Boxes">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Six Boxes</a:t>
            </a:r>
          </a:p>
        </p:txBody>
      </p:sp>
    </p:spTree>
    <p:extLst>
      <p:ext uri="{BB962C8B-B14F-4D97-AF65-F5344CB8AC3E}">
        <p14:creationId xmlns:p14="http://schemas.microsoft.com/office/powerpoint/2010/main" val="4169585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Thirds – One Third">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Two Thirds and One Third</a:t>
            </a:r>
          </a:p>
        </p:txBody>
      </p:sp>
    </p:spTree>
    <p:extLst>
      <p:ext uri="{BB962C8B-B14F-4D97-AF65-F5344CB8AC3E}">
        <p14:creationId xmlns:p14="http://schemas.microsoft.com/office/powerpoint/2010/main" val="58264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Quote">
    <p:spTree>
      <p:nvGrpSpPr>
        <p:cNvPr id="1" name=""/>
        <p:cNvGrpSpPr/>
        <p:nvPr/>
      </p:nvGrpSpPr>
      <p:grpSpPr>
        <a:xfrm>
          <a:off x="0" y="0"/>
          <a:ext cx="0" cy="0"/>
          <a:chOff x="0" y="0"/>
          <a:chExt cx="0" cy="0"/>
        </a:xfrm>
      </p:grpSpPr>
      <p:sp>
        <p:nvSpPr>
          <p:cNvPr id="2"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Picture and Quote</a:t>
            </a:r>
          </a:p>
        </p:txBody>
      </p:sp>
    </p:spTree>
    <p:extLst>
      <p:ext uri="{BB962C8B-B14F-4D97-AF65-F5344CB8AC3E}">
        <p14:creationId xmlns:p14="http://schemas.microsoft.com/office/powerpoint/2010/main" val="2800002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Title Only</a:t>
            </a:r>
          </a:p>
        </p:txBody>
      </p:sp>
    </p:spTree>
    <p:extLst>
      <p:ext uri="{BB962C8B-B14F-4D97-AF65-F5344CB8AC3E}">
        <p14:creationId xmlns:p14="http://schemas.microsoft.com/office/powerpoint/2010/main" val="2149030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Blank</a:t>
            </a:r>
          </a:p>
        </p:txBody>
      </p:sp>
    </p:spTree>
    <p:extLst>
      <p:ext uri="{BB962C8B-B14F-4D97-AF65-F5344CB8AC3E}">
        <p14:creationId xmlns:p14="http://schemas.microsoft.com/office/powerpoint/2010/main" val="2256204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4"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Disclaimer</a:t>
            </a:r>
          </a:p>
        </p:txBody>
      </p:sp>
      <p:sp>
        <p:nvSpPr>
          <p:cNvPr id="3" name="ctsDisclaimer"/>
          <p:cNvSpPr/>
          <p:nvPr userDrawn="1"/>
        </p:nvSpPr>
        <p:spPr>
          <a:xfrm>
            <a:off x="384226" y="987152"/>
            <a:ext cx="8375549" cy="2952750"/>
          </a:xfrm>
          <a:prstGeom prst="rect">
            <a:avLst/>
          </a:prstGeom>
        </p:spPr>
        <p:txBody>
          <a:bodyPr wrap="square" lIns="0" tIns="0" rIns="0" bIns="0">
            <a:noAutofit/>
          </a:bodyPr>
          <a:lstStyle/>
          <a:p>
            <a:r>
              <a:rPr lang="en-US" sz="900" b="1" kern="1200">
                <a:solidFill>
                  <a:schemeClr val="tx1"/>
                </a:solidFill>
                <a:effectLst/>
                <a:latin typeface="+mn-lt"/>
                <a:ea typeface="+mn-ea"/>
                <a:cs typeface="+mn-cs"/>
              </a:rPr>
              <a:t>Copyright</a:t>
            </a:r>
            <a:endParaRPr lang="en-GB" sz="900" b="1" kern="1200">
              <a:solidFill>
                <a:schemeClr val="tx1"/>
              </a:solidFill>
              <a:effectLst/>
              <a:latin typeface="+mn-lt"/>
              <a:ea typeface="+mn-ea"/>
              <a:cs typeface="+mn-cs"/>
            </a:endParaRPr>
          </a:p>
          <a:p>
            <a:r>
              <a:rPr lang="en-GB" sz="900" kern="1200">
                <a:solidFill>
                  <a:schemeClr val="tx1"/>
                </a:solidFill>
                <a:effectLst/>
                <a:latin typeface="+mn-lt"/>
                <a:ea typeface="+mn-ea"/>
                <a:cs typeface="+mn-cs"/>
              </a:rPr>
              <a:t>© Bloomberg Finance L.P. 2020. This publication is the copyright of Bloomberg Finance L.P. in connection with </a:t>
            </a:r>
            <a:r>
              <a:rPr lang="en-GB" sz="900" kern="1200" err="1">
                <a:solidFill>
                  <a:schemeClr val="tx1"/>
                </a:solidFill>
                <a:effectLst/>
                <a:latin typeface="+mn-lt"/>
                <a:ea typeface="+mn-ea"/>
                <a:cs typeface="+mn-cs"/>
              </a:rPr>
              <a:t>BloombergNEF</a:t>
            </a:r>
            <a:r>
              <a:rPr lang="en-GB" sz="900" kern="1200">
                <a:solidFill>
                  <a:schemeClr val="tx1"/>
                </a:solidFill>
                <a:effectLst/>
                <a:latin typeface="+mn-lt"/>
                <a:ea typeface="+mn-ea"/>
                <a:cs typeface="+mn-cs"/>
              </a:rPr>
              <a:t>. No portion of this document may be photocopied, reproduced, scanned into an electronic system or transmitted, forwarded or distributed in any way without prior consent of </a:t>
            </a:r>
            <a:r>
              <a:rPr lang="en-GB" sz="900" kern="1200" err="1">
                <a:solidFill>
                  <a:schemeClr val="tx1"/>
                </a:solidFill>
                <a:effectLst/>
                <a:latin typeface="+mn-lt"/>
                <a:ea typeface="+mn-ea"/>
                <a:cs typeface="+mn-cs"/>
              </a:rPr>
              <a:t>BloombergNEF</a:t>
            </a:r>
            <a:r>
              <a:rPr lang="en-GB" sz="900" kern="1200">
                <a:solidFill>
                  <a:schemeClr val="tx1"/>
                </a:solidFill>
                <a:effectLst/>
                <a:latin typeface="+mn-lt"/>
                <a:ea typeface="+mn-ea"/>
                <a:cs typeface="+mn-cs"/>
              </a:rPr>
              <a:t>.</a:t>
            </a:r>
          </a:p>
          <a:p>
            <a:r>
              <a:rPr lang="en-US" sz="900" b="1" kern="1200">
                <a:solidFill>
                  <a:schemeClr val="tx1"/>
                </a:solidFill>
                <a:effectLst/>
                <a:latin typeface="+mn-lt"/>
                <a:ea typeface="+mn-ea"/>
                <a:cs typeface="+mn-cs"/>
              </a:rPr>
              <a:t>Disclaimer</a:t>
            </a:r>
          </a:p>
          <a:p>
            <a:r>
              <a:rPr lang="en-US" sz="900" kern="1200">
                <a:solidFill>
                  <a:schemeClr val="tx1"/>
                </a:solidFill>
                <a:effectLst/>
                <a:latin typeface="+mn-lt"/>
                <a:ea typeface="+mn-ea"/>
                <a:cs typeface="+mn-cs"/>
              </a:rPr>
              <a:t>The </a:t>
            </a:r>
            <a:r>
              <a:rPr lang="en-US" sz="900" kern="1200" err="1">
                <a:solidFill>
                  <a:schemeClr val="tx1"/>
                </a:solidFill>
                <a:effectLst/>
                <a:latin typeface="+mn-lt"/>
                <a:ea typeface="+mn-ea"/>
                <a:cs typeface="+mn-cs"/>
              </a:rPr>
              <a:t>BloombergNEF</a:t>
            </a:r>
            <a:r>
              <a:rPr lang="en-US" sz="900" kern="1200">
                <a:solidFill>
                  <a:schemeClr val="tx1"/>
                </a:solidFill>
                <a:effectLst/>
                <a:latin typeface="+mn-lt"/>
                <a:ea typeface="+mn-ea"/>
                <a:cs typeface="+mn-cs"/>
              </a:rPr>
              <a:t> ("BNEF"), service/information is derived from selected public sources. Bloomberg Finance L.P. and its affiliates, in providing the service/information, believe that the information it uses comes from reliable sources, but do not guarantee the accuracy or completeness of this information, which is subject to change without notice, and nothing in this document shall be construed as such a guarantee. The statements in this service/document reflect the current judgment of the authors of the relevant articles or features, and do not necessarily reflect the opinion of Bloomberg Finance L.P., Bloomberg L.P. or any of their affiliates (“Bloomberg”). Bloomberg disclaims any liability arising from use of this document, its contents and/or this service. Nothing herein shall constitute or be construed as an offering of financial instruments or as investment advice or recommendations by Bloomberg of an investment or other strategy (e.g., whether or not to “buy”, “sell”, or “hold” an investment). The information available through this service is not based on consideration of a subscriber’s individual circumstances and should not be considered as information sufficient upon which to base an investment decision. You should determine on your own whether you agree with the content. This service should not be construed as tax or accounting advice or as a service designed to facilitate any subscriber’s compliance with its tax, accounting or other legal obligations. Employees involved in this service may hold positions in the companies mentioned in the services/information. </a:t>
            </a:r>
            <a:endParaRPr lang="en-GB" sz="900" kern="1200">
              <a:solidFill>
                <a:schemeClr val="tx1"/>
              </a:solidFill>
              <a:effectLst/>
              <a:latin typeface="+mn-lt"/>
              <a:ea typeface="+mn-ea"/>
              <a:cs typeface="+mn-cs"/>
            </a:endParaRPr>
          </a:p>
          <a:p>
            <a:r>
              <a:rPr lang="en-US" sz="900" kern="1200">
                <a:solidFill>
                  <a:schemeClr val="tx1"/>
                </a:solidFill>
                <a:effectLst/>
                <a:latin typeface="+mn-lt"/>
                <a:ea typeface="+mn-ea"/>
                <a:cs typeface="+mn-cs"/>
              </a:rPr>
              <a:t>The data included in these materials are for illustrative purposes only. The BLOOMBERG TERMINAL service and Bloomberg data products (the “Services”) are owned and distributed by Bloomberg Finance L.P. (“BFLP”) except (</a:t>
            </a:r>
            <a:r>
              <a:rPr lang="en-US" sz="900" kern="1200" err="1">
                <a:solidFill>
                  <a:schemeClr val="tx1"/>
                </a:solidFill>
                <a:effectLst/>
                <a:latin typeface="+mn-lt"/>
                <a:ea typeface="+mn-ea"/>
                <a:cs typeface="+mn-cs"/>
              </a:rPr>
              <a:t>i</a:t>
            </a:r>
            <a:r>
              <a:rPr lang="en-US" sz="900" kern="1200">
                <a:solidFill>
                  <a:schemeClr val="tx1"/>
                </a:solidFill>
                <a:effectLst/>
                <a:latin typeface="+mn-lt"/>
                <a:ea typeface="+mn-ea"/>
                <a:cs typeface="+mn-cs"/>
              </a:rPr>
              <a:t>) in Argentina, Australia and certain jurisdictions in the Pacific islands, Bermuda, China, India, Japan, Korea and New Zealand, where Bloomberg L.P. and its subsidiaries (“BLP”) distribute these products, and (ii) in Singapore and the jurisdictions serviced by Bloomberg’s Singapore office, where a subsidiary of BFLP distributes these products. BLP provides BFLP and its subsidiaries with global marketing and operational support and service. Certain features, functions, products and services are available only to sophisticated investors and only where permitted. BFLP, BLP and their affiliates do not guarantee the accuracy of prices or other information in the Services. Nothing in the Services shall constitute or be construed as an offering of financial instruments by BFLP, BLP or their affiliates, or as investment advice or recommendations by BFLP, BLP or their affiliates of an investment strategy or whether or not to “buy”, “sell” or “hold” an investment. Information available via the Services should not be considered as information sufficient upon which to base an investment decision. The following are trademarks and service marks of BFLP, a Delaware limited partnership, or its subsidiaries: BLOOMBERG, BLOOMBERG ANYWHERE, BLOOMBERG MARKETS, BLOOMBERG NEWS, BLOOMBERG PROFESSIONAL, BLOOMBERG TERMINAL and BLOOMBERG.COM. Absence of any trademark or service mark from this list does not waive Bloomberg’s intellectual property rights in that name, mark or logo. All rights reserved. © 2020 Bloomberg.</a:t>
            </a:r>
            <a:endParaRPr lang="en-US" sz="900" noProof="0"/>
          </a:p>
        </p:txBody>
      </p:sp>
      <p:sp>
        <p:nvSpPr>
          <p:cNvPr id="5" name="Title 4"/>
          <p:cNvSpPr>
            <a:spLocks noGrp="1"/>
          </p:cNvSpPr>
          <p:nvPr>
            <p:ph type="title"/>
          </p:nvPr>
        </p:nvSpPr>
        <p:spPr>
          <a:xfrm>
            <a:off x="384225" y="389804"/>
            <a:ext cx="5481031" cy="81379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797825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Back page</a:t>
            </a:r>
          </a:p>
        </p:txBody>
      </p:sp>
      <p:sp>
        <p:nvSpPr>
          <p:cNvPr id="5" name="TextBox 4"/>
          <p:cNvSpPr txBox="1"/>
          <p:nvPr userDrawn="1"/>
        </p:nvSpPr>
        <p:spPr>
          <a:xfrm>
            <a:off x="391919" y="2570400"/>
            <a:ext cx="2586388" cy="931861"/>
          </a:xfrm>
          <a:prstGeom prst="rect">
            <a:avLst/>
          </a:prstGeom>
          <a:noFill/>
        </p:spPr>
        <p:txBody>
          <a:bodyPr wrap="square" lIns="0" tIns="0" rIns="0" bIns="0" rtlCol="0">
            <a:noAutofit/>
          </a:bodyPr>
          <a:lstStyle/>
          <a:p>
            <a:pPr marL="0" indent="0">
              <a:spcAft>
                <a:spcPts val="408"/>
              </a:spcAft>
              <a:buNone/>
            </a:pPr>
            <a:r>
              <a:rPr lang="en-US" sz="1000" b="1" noProof="0">
                <a:solidFill>
                  <a:schemeClr val="accent2"/>
                </a:solidFill>
              </a:rPr>
              <a:t>Coverage.</a:t>
            </a:r>
          </a:p>
          <a:p>
            <a:pPr marL="0" lvl="0" indent="0">
              <a:spcBef>
                <a:spcPts val="100"/>
              </a:spcBef>
              <a:buFont typeface="Arial" panose="020B0604020202020204" pitchFamily="34" charset="0"/>
              <a:buNone/>
            </a:pPr>
            <a:r>
              <a:rPr lang="en-US" sz="1000" noProof="0"/>
              <a:t>Clean energy</a:t>
            </a:r>
          </a:p>
          <a:p>
            <a:pPr marL="0" lvl="0" indent="0">
              <a:spcBef>
                <a:spcPts val="100"/>
              </a:spcBef>
              <a:buFont typeface="Arial" panose="020B0604020202020204" pitchFamily="34" charset="0"/>
              <a:buNone/>
            </a:pPr>
            <a:r>
              <a:rPr lang="en-US" sz="1000" noProof="0"/>
              <a:t>Advanced transport</a:t>
            </a:r>
          </a:p>
          <a:p>
            <a:pPr marL="0" lvl="0" indent="0">
              <a:spcBef>
                <a:spcPts val="100"/>
              </a:spcBef>
              <a:buFont typeface="Arial" panose="020B0604020202020204" pitchFamily="34" charset="0"/>
              <a:buNone/>
            </a:pPr>
            <a:r>
              <a:rPr lang="en-US" sz="1000" noProof="0"/>
              <a:t>Commodities</a:t>
            </a:r>
          </a:p>
          <a:p>
            <a:pPr marL="0" lvl="0" indent="0">
              <a:spcBef>
                <a:spcPts val="100"/>
              </a:spcBef>
              <a:buFont typeface="Arial" panose="020B0604020202020204" pitchFamily="34" charset="0"/>
              <a:buNone/>
            </a:pPr>
            <a:r>
              <a:rPr lang="en-US" sz="1000" noProof="0"/>
              <a:t>Digital industry</a:t>
            </a:r>
          </a:p>
        </p:txBody>
      </p:sp>
      <p:sp>
        <p:nvSpPr>
          <p:cNvPr id="6" name="TextBox 5"/>
          <p:cNvSpPr txBox="1"/>
          <p:nvPr userDrawn="1"/>
        </p:nvSpPr>
        <p:spPr>
          <a:xfrm>
            <a:off x="391919" y="267494"/>
            <a:ext cx="2586388" cy="1422976"/>
          </a:xfrm>
          <a:prstGeom prst="rect">
            <a:avLst/>
          </a:prstGeom>
          <a:noFill/>
        </p:spPr>
        <p:txBody>
          <a:bodyPr wrap="square" lIns="0" tIns="0" rIns="0" bIns="0" rtlCol="0" anchor="t" anchorCtr="0">
            <a:noAutofit/>
          </a:bodyPr>
          <a:lstStyle/>
          <a:p>
            <a:pPr marL="0" indent="0">
              <a:spcBef>
                <a:spcPts val="816"/>
              </a:spcBef>
              <a:buNone/>
            </a:pPr>
            <a:r>
              <a:rPr lang="en-US" sz="1000" noProof="0"/>
              <a:t>BloombergNEF (BNEF) is a leading provider of primary research on clean energy, advanced transport, digital industry, innovative materials, and commodities.</a:t>
            </a:r>
          </a:p>
          <a:p>
            <a:pPr marL="0" indent="0">
              <a:spcBef>
                <a:spcPts val="816"/>
              </a:spcBef>
              <a:buNone/>
            </a:pPr>
            <a:r>
              <a:rPr lang="en-US" sz="1000" noProof="0"/>
              <a:t>BNEF’s global team leverages the world’s most sophisticated data sets to create clear perspectives and in-depth forecasts that frame the financial, economic and policy implications of industry-transforming trends and technologies. </a:t>
            </a:r>
          </a:p>
          <a:p>
            <a:pPr marL="0" indent="0">
              <a:spcBef>
                <a:spcPts val="816"/>
              </a:spcBef>
              <a:buNone/>
            </a:pPr>
            <a:r>
              <a:rPr lang="en-US" sz="1000" noProof="0"/>
              <a:t>BNEF research and analysis is accessible via web and mobile platforms, as well as on the Bloomberg Terminal.</a:t>
            </a:r>
          </a:p>
        </p:txBody>
      </p:sp>
      <p:pic>
        <p:nvPicPr>
          <p:cNvPr id="4" name="Logo">
            <a:extLst>
              <a:ext uri="{FF2B5EF4-FFF2-40B4-BE49-F238E27FC236}">
                <a16:creationId xmlns:a16="http://schemas.microsoft.com/office/drawing/2014/main" id="{F862E487-52BB-4AAB-8BA6-BDC6B544D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4482" y="2128271"/>
            <a:ext cx="1778400" cy="258222"/>
          </a:xfrm>
          <a:prstGeom prst="rect">
            <a:avLst/>
          </a:prstGeom>
        </p:spPr>
      </p:pic>
      <p:pic>
        <p:nvPicPr>
          <p:cNvPr id="9" name="Picture 8"/>
          <p:cNvPicPr>
            <a:picLocks noChangeAspect="1"/>
          </p:cNvPicPr>
          <p:nvPr userDrawn="1"/>
        </p:nvPicPr>
        <p:blipFill>
          <a:blip r:embed="rId3"/>
          <a:stretch>
            <a:fillRect/>
          </a:stretch>
        </p:blipFill>
        <p:spPr>
          <a:xfrm>
            <a:off x="3276688" y="1"/>
            <a:ext cx="5867312" cy="2719388"/>
          </a:xfrm>
          <a:prstGeom prst="rect">
            <a:avLst/>
          </a:prstGeom>
        </p:spPr>
      </p:pic>
      <p:sp>
        <p:nvSpPr>
          <p:cNvPr id="12" name="TextBox 11"/>
          <p:cNvSpPr txBox="1"/>
          <p:nvPr userDrawn="1"/>
        </p:nvSpPr>
        <p:spPr>
          <a:xfrm>
            <a:off x="3276688" y="3249290"/>
            <a:ext cx="3714826" cy="1373562"/>
          </a:xfrm>
          <a:prstGeom prst="rect">
            <a:avLst/>
          </a:prstGeom>
          <a:noFill/>
        </p:spPr>
        <p:txBody>
          <a:bodyPr wrap="square" lIns="0" tIns="0" rIns="0" bIns="0" rtlCol="0" anchor="b" anchorCtr="0">
            <a:noAutofit/>
          </a:bodyPr>
          <a:lstStyle/>
          <a:p>
            <a:pPr marL="0" indent="0" algn="l" defTabSz="789018" rtl="0" eaLnBrk="1" latinLnBrk="0" hangingPunct="1">
              <a:spcBef>
                <a:spcPts val="235"/>
              </a:spcBef>
              <a:spcAft>
                <a:spcPts val="408"/>
              </a:spcAft>
              <a:buFont typeface="Arial" panose="020B0604020202020204" pitchFamily="34" charset="0"/>
              <a:buNone/>
            </a:pPr>
            <a:r>
              <a:rPr lang="en-US" sz="1000" b="1" kern="1200" noProof="0">
                <a:solidFill>
                  <a:schemeClr val="accent2"/>
                </a:solidFill>
                <a:latin typeface="+mn-lt"/>
                <a:ea typeface="+mn-ea"/>
                <a:cs typeface="+mn-cs"/>
              </a:rPr>
              <a:t>Client enquiries:</a:t>
            </a:r>
          </a:p>
          <a:p>
            <a:pPr marL="0" lvl="1" indent="0">
              <a:buFont typeface="Arial" panose="020B0604020202020204" pitchFamily="34" charset="0"/>
              <a:buNone/>
            </a:pPr>
            <a:r>
              <a:rPr lang="en-US" sz="1000" kern="1200">
                <a:solidFill>
                  <a:schemeClr val="tx1"/>
                </a:solidFill>
                <a:latin typeface="+mn-lt"/>
                <a:ea typeface="+mn-ea"/>
                <a:cs typeface="+mn-cs"/>
              </a:rPr>
              <a:t>Bloomberg Terminal: press </a:t>
            </a:r>
            <a:r>
              <a:rPr lang="en-US" sz="1000" kern="1200">
                <a:solidFill>
                  <a:schemeClr val="tx1"/>
                </a:solidFill>
                <a:latin typeface="+mn-lt"/>
                <a:ea typeface="+mn-ea"/>
                <a:cs typeface="+mn-cs"/>
                <a:hlinkClick r:id="rId4"/>
              </a:rPr>
              <a:t>&lt;Help&gt;</a:t>
            </a:r>
            <a:r>
              <a:rPr lang="en-US" sz="1000" kern="1200">
                <a:solidFill>
                  <a:schemeClr val="tx1"/>
                </a:solidFill>
                <a:latin typeface="+mn-lt"/>
                <a:ea typeface="+mn-ea"/>
                <a:cs typeface="+mn-cs"/>
              </a:rPr>
              <a:t> key twice</a:t>
            </a:r>
          </a:p>
          <a:p>
            <a:pPr marL="0" lvl="1" indent="0">
              <a:buFont typeface="Arial" panose="020B0604020202020204" pitchFamily="34" charset="0"/>
              <a:buNone/>
            </a:pPr>
            <a:r>
              <a:rPr lang="en-US" sz="1000" kern="1200">
                <a:solidFill>
                  <a:schemeClr val="tx1"/>
                </a:solidFill>
                <a:latin typeface="+mn-lt"/>
                <a:ea typeface="+mn-ea"/>
                <a:cs typeface="+mn-cs"/>
              </a:rPr>
              <a:t>Email: </a:t>
            </a:r>
            <a:r>
              <a:rPr lang="en-US" sz="1000" kern="1200">
                <a:solidFill>
                  <a:schemeClr val="tx1"/>
                </a:solidFill>
                <a:latin typeface="+mn-lt"/>
                <a:ea typeface="+mn-ea"/>
                <a:cs typeface="+mn-cs"/>
                <a:hlinkClick r:id="rId5"/>
              </a:rPr>
              <a:t>support.bnef@bloomberg.net</a:t>
            </a:r>
            <a:endParaRPr lang="en-US" sz="1000" kern="1200">
              <a:solidFill>
                <a:schemeClr val="tx1"/>
              </a:solidFill>
              <a:latin typeface="+mn-lt"/>
              <a:ea typeface="+mn-ea"/>
              <a:cs typeface="+mn-cs"/>
            </a:endParaRPr>
          </a:p>
          <a:p>
            <a:pPr marL="0" indent="0">
              <a:spcBef>
                <a:spcPts val="0"/>
              </a:spcBef>
              <a:buNone/>
            </a:pPr>
            <a:endParaRPr lang="en-US" sz="1000" noProof="0"/>
          </a:p>
          <a:p>
            <a:pPr marL="0" indent="0" algn="l" defTabSz="789018" rtl="0" eaLnBrk="1" latinLnBrk="0" hangingPunct="1">
              <a:spcBef>
                <a:spcPts val="235"/>
              </a:spcBef>
              <a:spcAft>
                <a:spcPts val="408"/>
              </a:spcAft>
              <a:buFont typeface="Arial" panose="020B0604020202020204" pitchFamily="34" charset="0"/>
              <a:buNone/>
            </a:pPr>
            <a:r>
              <a:rPr lang="en-US" sz="1000" b="1" kern="1200" noProof="0">
                <a:solidFill>
                  <a:schemeClr val="accent2"/>
                </a:solidFill>
                <a:latin typeface="+mn-lt"/>
                <a:ea typeface="+mn-ea"/>
                <a:cs typeface="+mn-cs"/>
              </a:rPr>
              <a:t>Learn more: </a:t>
            </a:r>
          </a:p>
          <a:p>
            <a:pPr marL="0" lvl="1" indent="0">
              <a:spcBef>
                <a:spcPts val="0"/>
              </a:spcBef>
              <a:buNone/>
            </a:pPr>
            <a:r>
              <a:rPr lang="en-US" sz="1000" noProof="0"/>
              <a:t>about.bnef.com</a:t>
            </a:r>
            <a:r>
              <a:rPr lang="en-US" sz="1000" baseline="0" noProof="0"/>
              <a:t> | </a:t>
            </a:r>
            <a:r>
              <a:rPr lang="en-US" sz="1000" noProof="0"/>
              <a:t>@</a:t>
            </a:r>
            <a:r>
              <a:rPr lang="en-US" sz="1000" noProof="0" err="1"/>
              <a:t>BloombergNEF</a:t>
            </a:r>
            <a:endParaRPr lang="en-US" sz="1000" noProof="0"/>
          </a:p>
        </p:txBody>
      </p:sp>
      <p:pic>
        <p:nvPicPr>
          <p:cNvPr id="13" name="Picture 12">
            <a:hlinkClick r:id="rId6"/>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11095" t="7987" r="11095" b="7466"/>
          <a:stretch/>
        </p:blipFill>
        <p:spPr>
          <a:xfrm>
            <a:off x="388939" y="3702050"/>
            <a:ext cx="823457" cy="1131020"/>
          </a:xfrm>
          <a:prstGeom prst="rect">
            <a:avLst/>
          </a:prstGeom>
        </p:spPr>
      </p:pic>
      <p:sp>
        <p:nvSpPr>
          <p:cNvPr id="7" name="Text Placeholder 6"/>
          <p:cNvSpPr>
            <a:spLocks noGrp="1"/>
          </p:cNvSpPr>
          <p:nvPr>
            <p:ph type="body" sz="quarter" idx="10" hasCustomPrompt="1"/>
          </p:nvPr>
        </p:nvSpPr>
        <p:spPr>
          <a:xfrm>
            <a:off x="3276600" y="3063148"/>
            <a:ext cx="2374900" cy="215900"/>
          </a:xfrm>
          <a:prstGeom prst="rect">
            <a:avLst/>
          </a:prstGeom>
        </p:spPr>
        <p:txBody>
          <a:bodyPr/>
          <a:lstStyle>
            <a:lvl1pPr marL="0" indent="0">
              <a:buNone/>
              <a:defRPr sz="1100" baseline="0"/>
            </a:lvl1pPr>
          </a:lstStyle>
          <a:p>
            <a:pPr lvl="0"/>
            <a:r>
              <a:rPr lang="en-US"/>
              <a:t>&lt;Insert author name, email&gt;</a:t>
            </a:r>
          </a:p>
        </p:txBody>
      </p:sp>
    </p:spTree>
    <p:extLst>
      <p:ext uri="{BB962C8B-B14F-4D97-AF65-F5344CB8AC3E}">
        <p14:creationId xmlns:p14="http://schemas.microsoft.com/office/powerpoint/2010/main" val="2193393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Contents</a:t>
            </a:r>
          </a:p>
        </p:txBody>
      </p:sp>
      <p:graphicFrame>
        <p:nvGraphicFramePr>
          <p:cNvPr id="8" name="TocTable" hidden="1"/>
          <p:cNvGraphicFramePr>
            <a:graphicFrameLocks noGrp="1"/>
          </p:cNvGraphicFramePr>
          <p:nvPr userDrawn="1">
            <p:extLst>
              <p:ext uri="{D42A27DB-BD31-4B8C-83A1-F6EECF244321}">
                <p14:modId xmlns:p14="http://schemas.microsoft.com/office/powerpoint/2010/main" val="3820698662"/>
              </p:ext>
            </p:extLst>
          </p:nvPr>
        </p:nvGraphicFramePr>
        <p:xfrm>
          <a:off x="385200" y="1276350"/>
          <a:ext cx="8375550" cy="2159495"/>
        </p:xfrm>
        <a:graphic>
          <a:graphicData uri="http://schemas.openxmlformats.org/drawingml/2006/table">
            <a:tbl>
              <a:tblPr firstRow="1" bandRow="1">
                <a:tableStyleId>{2D5ABB26-0587-4C30-8999-92F81FD0307C}</a:tableStyleId>
              </a:tblPr>
              <a:tblGrid>
                <a:gridCol w="7711136">
                  <a:extLst>
                    <a:ext uri="{9D8B030D-6E8A-4147-A177-3AD203B41FA5}">
                      <a16:colId xmlns:a16="http://schemas.microsoft.com/office/drawing/2014/main" val="3065122305"/>
                    </a:ext>
                  </a:extLst>
                </a:gridCol>
                <a:gridCol w="664414">
                  <a:extLst>
                    <a:ext uri="{9D8B030D-6E8A-4147-A177-3AD203B41FA5}">
                      <a16:colId xmlns:a16="http://schemas.microsoft.com/office/drawing/2014/main" val="2886275166"/>
                    </a:ext>
                  </a:extLst>
                </a:gridCol>
              </a:tblGrid>
              <a:tr h="431899">
                <a:tc>
                  <a:txBody>
                    <a:bodyPr/>
                    <a:lstStyle/>
                    <a:p>
                      <a:r>
                        <a:rPr lang="en-US" sz="1800" b="0">
                          <a:ln>
                            <a:noFill/>
                          </a:ln>
                          <a:latin typeface="+mn-lt"/>
                        </a:rPr>
                        <a:t>Select</a:t>
                      </a:r>
                      <a:r>
                        <a:rPr lang="en-US" sz="1800" b="0" baseline="0">
                          <a:ln>
                            <a:noFill/>
                          </a:ln>
                          <a:latin typeface="+mn-lt"/>
                        </a:rPr>
                        <a:t> ‘Update Toc’ to populate this Table of Contents</a:t>
                      </a:r>
                      <a:endParaRPr lang="en-GB" sz="1800" b="0">
                        <a:ln>
                          <a:noFill/>
                        </a:ln>
                        <a:solidFill>
                          <a:schemeClr val="tx1"/>
                        </a:solidFill>
                        <a:latin typeface="+mn-lt"/>
                      </a:endParaRPr>
                    </a:p>
                  </a:txBody>
                  <a:tcPr marL="0" marR="0" marT="0" marB="0" anchor="ctr">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lang="en-GB" sz="1800" b="0" u="none" baseline="0">
                          <a:ln>
                            <a:noFill/>
                          </a:ln>
                          <a:solidFill>
                            <a:schemeClr val="accent2"/>
                          </a:solidFill>
                          <a:uFill>
                            <a:solidFill>
                              <a:schemeClr val="bg1"/>
                            </a:solidFill>
                          </a:uFill>
                          <a:latin typeface="+mn-lt"/>
                          <a:sym typeface="Wingdings 3"/>
                        </a:rPr>
                        <a:t>#</a:t>
                      </a:r>
                      <a:endParaRPr kumimoji="0" lang="en-GB" sz="1800" b="0" i="0" u="none" strike="noStrike" kern="1200" cap="none" spc="0" normalizeH="0" baseline="0" noProof="0">
                        <a:ln>
                          <a:noFill/>
                        </a:ln>
                        <a:solidFill>
                          <a:schemeClr val="accent2"/>
                        </a:solidFill>
                        <a:effectLst/>
                        <a:uLnTx/>
                        <a:uFill>
                          <a:solidFill>
                            <a:schemeClr val="bg1"/>
                          </a:solidFill>
                        </a:uFill>
                        <a:latin typeface="+mn-lt"/>
                        <a:ea typeface="+mn-ea"/>
                        <a:cs typeface="+mn-cs"/>
                      </a:endParaRPr>
                    </a:p>
                  </a:txBody>
                  <a:tcPr marL="0" marR="0" marT="0" marB="0" anchor="ctr">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659622293"/>
                  </a:ext>
                </a:extLst>
              </a:tr>
              <a:tr h="431899">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lang="en-US" sz="1800" b="0">
                          <a:ln>
                            <a:noFill/>
                          </a:ln>
                          <a:latin typeface="+mn-lt"/>
                        </a:rPr>
                        <a:t>Section heading goes here</a:t>
                      </a:r>
                      <a:endParaRPr lang="en-GB" sz="1800" b="0">
                        <a:ln>
                          <a:noFill/>
                        </a:ln>
                        <a:solidFill>
                          <a:schemeClr val="tx1"/>
                        </a:solidFill>
                        <a:latin typeface="+mn-lt"/>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lang="en-GB" sz="1800" b="0" u="none">
                          <a:ln>
                            <a:noFill/>
                          </a:ln>
                          <a:solidFill>
                            <a:schemeClr val="accent2"/>
                          </a:solidFill>
                          <a:latin typeface="+mn-lt"/>
                          <a:sym typeface="Wingdings 3"/>
                        </a:rPr>
                        <a:t>#</a:t>
                      </a:r>
                      <a:endParaRPr kumimoji="0" lang="en-GB" sz="1800" b="0" i="0" u="none" strike="noStrike" kern="1200" cap="none" spc="0" normalizeH="0" baseline="0" noProof="0">
                        <a:ln>
                          <a:noFill/>
                        </a:ln>
                        <a:solidFill>
                          <a:schemeClr val="accent2"/>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516177298"/>
                  </a:ext>
                </a:extLst>
              </a:tr>
              <a:tr h="431899">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a:ln>
                            <a:noFill/>
                          </a:ln>
                          <a:effectLst/>
                          <a:uLnTx/>
                          <a:uFillTx/>
                          <a:latin typeface="+mn-lt"/>
                        </a:rPr>
                        <a:t>Section heading goes here</a:t>
                      </a:r>
                      <a:endParaRPr kumimoji="0" lang="en-GB" sz="1800" b="0" i="0" u="none" strike="noStrike" kern="1200" cap="none" spc="0" normalizeH="0" baseline="0" noProof="0">
                        <a:ln>
                          <a:noFill/>
                        </a:ln>
                        <a:solidFill>
                          <a:prstClr val="black"/>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lang="en-GB" sz="1800" b="0" u="none">
                          <a:ln>
                            <a:noFill/>
                          </a:ln>
                          <a:solidFill>
                            <a:schemeClr val="accent2"/>
                          </a:solidFill>
                          <a:latin typeface="+mn-lt"/>
                          <a:sym typeface="Wingdings 3"/>
                        </a:rPr>
                        <a:t>#</a:t>
                      </a:r>
                      <a:endParaRPr kumimoji="0" lang="en-GB" sz="1800" b="0" i="0" u="none" strike="noStrike" kern="1200" cap="none" spc="0" normalizeH="0" baseline="0" noProof="0">
                        <a:ln>
                          <a:noFill/>
                        </a:ln>
                        <a:solidFill>
                          <a:schemeClr val="accent2"/>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41901084"/>
                  </a:ext>
                </a:extLst>
              </a:tr>
              <a:tr h="431899">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a:ln>
                            <a:noFill/>
                          </a:ln>
                          <a:effectLst/>
                          <a:uLnTx/>
                          <a:uFillTx/>
                          <a:latin typeface="+mn-lt"/>
                        </a:rPr>
                        <a:t>Section heading goes here</a:t>
                      </a:r>
                      <a:endParaRPr kumimoji="0" lang="en-GB" sz="1800" b="0" i="0" u="none" strike="noStrike" kern="1200" cap="none" spc="0" normalizeH="0" baseline="0" noProof="0">
                        <a:ln>
                          <a:noFill/>
                        </a:ln>
                        <a:solidFill>
                          <a:prstClr val="black"/>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lang="en-GB" sz="1800" b="0" u="none">
                          <a:ln>
                            <a:noFill/>
                          </a:ln>
                          <a:solidFill>
                            <a:schemeClr val="accent2"/>
                          </a:solidFill>
                          <a:latin typeface="+mn-lt"/>
                          <a:sym typeface="Wingdings 3"/>
                        </a:rPr>
                        <a:t>#</a:t>
                      </a:r>
                      <a:endParaRPr kumimoji="0" lang="en-GB" sz="1800" b="0" i="0" u="none" strike="noStrike" kern="1200" cap="none" spc="0" normalizeH="0" baseline="0" noProof="0">
                        <a:ln>
                          <a:noFill/>
                        </a:ln>
                        <a:solidFill>
                          <a:schemeClr val="accent2"/>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90540540"/>
                  </a:ext>
                </a:extLst>
              </a:tr>
              <a:tr h="431899">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a:ln>
                            <a:noFill/>
                          </a:ln>
                          <a:effectLst/>
                          <a:uLnTx/>
                          <a:uFillTx/>
                          <a:latin typeface="+mn-lt"/>
                        </a:rPr>
                        <a:t>Section heading goes here</a:t>
                      </a:r>
                      <a:endParaRPr kumimoji="0" lang="en-GB" sz="1800" b="0" i="0" u="none" strike="noStrike" kern="1200" cap="none" spc="0" normalizeH="0" baseline="0" noProof="0">
                        <a:ln>
                          <a:noFill/>
                        </a:ln>
                        <a:solidFill>
                          <a:prstClr val="black"/>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lang="en-GB" sz="1800" b="0" u="none">
                          <a:ln>
                            <a:noFill/>
                          </a:ln>
                          <a:solidFill>
                            <a:schemeClr val="accent2"/>
                          </a:solidFill>
                          <a:latin typeface="+mn-lt"/>
                          <a:sym typeface="Wingdings 3"/>
                        </a:rPr>
                        <a:t>#</a:t>
                      </a:r>
                      <a:endParaRPr kumimoji="0" lang="en-GB" sz="1800" b="0" i="0" u="none" strike="noStrike" kern="1200" cap="none" spc="0" normalizeH="0" baseline="0" noProof="0">
                        <a:ln>
                          <a:noFill/>
                        </a:ln>
                        <a:solidFill>
                          <a:schemeClr val="accent2"/>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3813117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Divider</a:t>
            </a:r>
          </a:p>
        </p:txBody>
      </p:sp>
    </p:spTree>
    <p:extLst>
      <p:ext uri="{BB962C8B-B14F-4D97-AF65-F5344CB8AC3E}">
        <p14:creationId xmlns:p14="http://schemas.microsoft.com/office/powerpoint/2010/main" val="29389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Title and Content</a:t>
            </a:r>
          </a:p>
        </p:txBody>
      </p:sp>
    </p:spTree>
    <p:extLst>
      <p:ext uri="{BB962C8B-B14F-4D97-AF65-F5344CB8AC3E}">
        <p14:creationId xmlns:p14="http://schemas.microsoft.com/office/powerpoint/2010/main" val="2102688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no source)">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Title and Content (no source)</a:t>
            </a:r>
          </a:p>
        </p:txBody>
      </p:sp>
    </p:spTree>
    <p:extLst>
      <p:ext uri="{BB962C8B-B14F-4D97-AF65-F5344CB8AC3E}">
        <p14:creationId xmlns:p14="http://schemas.microsoft.com/office/powerpoint/2010/main" val="1360319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Title and Two Content</a:t>
            </a:r>
          </a:p>
        </p:txBody>
      </p:sp>
    </p:spTree>
    <p:extLst>
      <p:ext uri="{BB962C8B-B14F-4D97-AF65-F5344CB8AC3E}">
        <p14:creationId xmlns:p14="http://schemas.microsoft.com/office/powerpoint/2010/main" val="2402038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Boxes">
    <p:spTree>
      <p:nvGrpSpPr>
        <p:cNvPr id="1" name=""/>
        <p:cNvGrpSpPr/>
        <p:nvPr/>
      </p:nvGrpSpPr>
      <p:grpSpPr>
        <a:xfrm>
          <a:off x="0" y="0"/>
          <a:ext cx="0" cy="0"/>
          <a:chOff x="0" y="0"/>
          <a:chExt cx="0" cy="0"/>
        </a:xfrm>
      </p:grpSpPr>
      <p:sp>
        <p:nvSpPr>
          <p:cNvPr id="4"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Two Boxes</a:t>
            </a:r>
          </a:p>
        </p:txBody>
      </p:sp>
    </p:spTree>
    <p:extLst>
      <p:ext uri="{BB962C8B-B14F-4D97-AF65-F5344CB8AC3E}">
        <p14:creationId xmlns:p14="http://schemas.microsoft.com/office/powerpoint/2010/main" val="1409629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Boxes">
    <p:spTree>
      <p:nvGrpSpPr>
        <p:cNvPr id="1" name=""/>
        <p:cNvGrpSpPr/>
        <p:nvPr/>
      </p:nvGrpSpPr>
      <p:grpSpPr>
        <a:xfrm>
          <a:off x="0" y="0"/>
          <a:ext cx="0" cy="0"/>
          <a:chOff x="0" y="0"/>
          <a:chExt cx="0" cy="0"/>
        </a:xfrm>
      </p:grpSpPr>
      <p:sp>
        <p:nvSpPr>
          <p:cNvPr id="3"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Three Boxes</a:t>
            </a:r>
          </a:p>
        </p:txBody>
      </p:sp>
    </p:spTree>
    <p:extLst>
      <p:ext uri="{BB962C8B-B14F-4D97-AF65-F5344CB8AC3E}">
        <p14:creationId xmlns:p14="http://schemas.microsoft.com/office/powerpoint/2010/main" val="3810623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sp>
        <p:nvSpPr>
          <p:cNvPr id="4" name="ctsLYN" hidden="1"/>
          <p:cNvSpPr/>
          <p:nvPr userDrawn="1"/>
        </p:nvSpPr>
        <p:spPr>
          <a:xfrm>
            <a:off x="0" y="0"/>
            <a:ext cx="0" cy="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9"/>
              <a:t>Four Boxes</a:t>
            </a:r>
          </a:p>
        </p:txBody>
      </p:sp>
    </p:spTree>
    <p:extLst>
      <p:ext uri="{BB962C8B-B14F-4D97-AF65-F5344CB8AC3E}">
        <p14:creationId xmlns:p14="http://schemas.microsoft.com/office/powerpoint/2010/main" val="3389479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ctsSectionHeader" hidden="1"/>
          <p:cNvSpPr txBox="1"/>
          <p:nvPr userDrawn="1"/>
        </p:nvSpPr>
        <p:spPr>
          <a:xfrm>
            <a:off x="384225" y="242789"/>
            <a:ext cx="5481031" cy="115096"/>
          </a:xfrm>
          <a:prstGeom prst="rect">
            <a:avLst/>
          </a:prstGeom>
          <a:noFill/>
        </p:spPr>
        <p:txBody>
          <a:bodyPr wrap="square" lIns="0" tIns="0" rIns="0" bIns="0" rtlCol="0">
            <a:spAutoFit/>
          </a:bodyPr>
          <a:lstStyle/>
          <a:p>
            <a:pPr marL="0" indent="0">
              <a:buNone/>
            </a:pPr>
            <a:r>
              <a:rPr lang="en-US" sz="748" b="1"/>
              <a:t>&lt;Section</a:t>
            </a:r>
            <a:r>
              <a:rPr lang="en-US" sz="748" b="1" baseline="0"/>
              <a:t> header&gt;</a:t>
            </a:r>
            <a:endParaRPr lang="en-US" sz="748" b="1"/>
          </a:p>
        </p:txBody>
      </p:sp>
      <p:grpSp>
        <p:nvGrpSpPr>
          <p:cNvPr id="44" name="ctsGrid" hidden="1"/>
          <p:cNvGrpSpPr/>
          <p:nvPr userDrawn="1"/>
        </p:nvGrpSpPr>
        <p:grpSpPr>
          <a:xfrm>
            <a:off x="-293111" y="-269859"/>
            <a:ext cx="9730221" cy="5650995"/>
            <a:chOff x="-325663" y="-397872"/>
            <a:chExt cx="10678538" cy="7516818"/>
          </a:xfrm>
        </p:grpSpPr>
        <p:grpSp>
          <p:nvGrpSpPr>
            <p:cNvPr id="45" name="Left Arrows"/>
            <p:cNvGrpSpPr/>
            <p:nvPr userDrawn="1"/>
          </p:nvGrpSpPr>
          <p:grpSpPr>
            <a:xfrm>
              <a:off x="-325663" y="1550257"/>
              <a:ext cx="10678538" cy="4130512"/>
              <a:chOff x="-325663" y="1550257"/>
              <a:chExt cx="10678538" cy="4130512"/>
            </a:xfrm>
          </p:grpSpPr>
          <p:cxnSp>
            <p:nvCxnSpPr>
              <p:cNvPr id="60" name="Straight Arrow Connector 59"/>
              <p:cNvCxnSpPr/>
              <p:nvPr userDrawn="1"/>
            </p:nvCxnSpPr>
            <p:spPr>
              <a:xfrm>
                <a:off x="-325663" y="1550259"/>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userDrawn="1"/>
            </p:nvCxnSpPr>
            <p:spPr>
              <a:xfrm>
                <a:off x="-325663" y="1745768"/>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userDrawn="1"/>
            </p:nvCxnSpPr>
            <p:spPr>
              <a:xfrm rot="10800000">
                <a:off x="10082869" y="1550257"/>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userDrawn="1"/>
            </p:nvCxnSpPr>
            <p:spPr>
              <a:xfrm rot="10800000">
                <a:off x="10082874" y="1745768"/>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userDrawn="1"/>
            </p:nvCxnSpPr>
            <p:spPr>
              <a:xfrm>
                <a:off x="-325663" y="3577477"/>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userDrawn="1"/>
            </p:nvCxnSpPr>
            <p:spPr>
              <a:xfrm>
                <a:off x="-325663" y="3860885"/>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userDrawn="1"/>
            </p:nvCxnSpPr>
            <p:spPr>
              <a:xfrm rot="10800000">
                <a:off x="10082875" y="3577478"/>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userDrawn="1"/>
            </p:nvCxnSpPr>
            <p:spPr>
              <a:xfrm rot="10800000">
                <a:off x="10082875" y="3860885"/>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userDrawn="1"/>
            </p:nvCxnSpPr>
            <p:spPr>
              <a:xfrm>
                <a:off x="-325663" y="5680769"/>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userDrawn="1"/>
            </p:nvCxnSpPr>
            <p:spPr>
              <a:xfrm rot="10800000">
                <a:off x="10082874" y="5680768"/>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grpSp>
        <p:grpSp>
          <p:nvGrpSpPr>
            <p:cNvPr id="46" name="Top Arrows"/>
            <p:cNvGrpSpPr/>
            <p:nvPr userDrawn="1"/>
          </p:nvGrpSpPr>
          <p:grpSpPr>
            <a:xfrm>
              <a:off x="417779" y="-397872"/>
              <a:ext cx="9191653" cy="7516818"/>
              <a:chOff x="417779" y="-397872"/>
              <a:chExt cx="9191653" cy="7516818"/>
            </a:xfrm>
          </p:grpSpPr>
          <p:cxnSp>
            <p:nvCxnSpPr>
              <p:cNvPr id="50" name="Straight Arrow Connector 49"/>
              <p:cNvCxnSpPr/>
              <p:nvPr userDrawn="1"/>
            </p:nvCxnSpPr>
            <p:spPr>
              <a:xfrm rot="16200000" flipH="1">
                <a:off x="282779" y="-262872"/>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userDrawn="1"/>
            </p:nvCxnSpPr>
            <p:spPr>
              <a:xfrm rot="16200000" flipH="1">
                <a:off x="9474432" y="-262871"/>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userDrawn="1"/>
            </p:nvCxnSpPr>
            <p:spPr>
              <a:xfrm rot="16200000" flipH="1">
                <a:off x="3121377" y="-224990"/>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userDrawn="1"/>
            </p:nvCxnSpPr>
            <p:spPr>
              <a:xfrm rot="16200000" flipH="1">
                <a:off x="3459377" y="-224990"/>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userDrawn="1"/>
            </p:nvCxnSpPr>
            <p:spPr>
              <a:xfrm rot="16200000" flipH="1">
                <a:off x="6297905" y="-262872"/>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userDrawn="1"/>
            </p:nvCxnSpPr>
            <p:spPr>
              <a:xfrm rot="16200000" flipH="1">
                <a:off x="6636068" y="-262872"/>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userDrawn="1"/>
            </p:nvCxnSpPr>
            <p:spPr>
              <a:xfrm rot="5400000" flipH="1">
                <a:off x="3121377"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userDrawn="1"/>
            </p:nvCxnSpPr>
            <p:spPr>
              <a:xfrm rot="5400000" flipH="1">
                <a:off x="3459377"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userDrawn="1"/>
            </p:nvCxnSpPr>
            <p:spPr>
              <a:xfrm rot="5400000" flipH="1">
                <a:off x="6297905"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userDrawn="1"/>
            </p:nvCxnSpPr>
            <p:spPr>
              <a:xfrm rot="5400000" flipH="1">
                <a:off x="6636068"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userDrawn="1"/>
            </p:nvCxnSpPr>
            <p:spPr>
              <a:xfrm rot="16200000" flipH="1">
                <a:off x="4702668" y="-224990"/>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userDrawn="1"/>
            </p:nvCxnSpPr>
            <p:spPr>
              <a:xfrm rot="16200000" flipH="1">
                <a:off x="5046232" y="-224990"/>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userDrawn="1"/>
            </p:nvCxnSpPr>
            <p:spPr>
              <a:xfrm rot="5400000" flipH="1">
                <a:off x="4707674"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userDrawn="1"/>
            </p:nvCxnSpPr>
            <p:spPr>
              <a:xfrm rot="5400000" flipH="1">
                <a:off x="5043253"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grpSp>
        <p:grpSp>
          <p:nvGrpSpPr>
            <p:cNvPr id="47" name="Bottom Arrows"/>
            <p:cNvGrpSpPr/>
            <p:nvPr userDrawn="1"/>
          </p:nvGrpSpPr>
          <p:grpSpPr>
            <a:xfrm>
              <a:off x="417779" y="6848946"/>
              <a:ext cx="9191652" cy="270000"/>
              <a:chOff x="417779" y="6848946"/>
              <a:chExt cx="9191652" cy="270000"/>
            </a:xfrm>
          </p:grpSpPr>
          <p:cxnSp>
            <p:nvCxnSpPr>
              <p:cNvPr id="48" name="Straight Arrow Connector 47"/>
              <p:cNvCxnSpPr/>
              <p:nvPr userDrawn="1"/>
            </p:nvCxnSpPr>
            <p:spPr>
              <a:xfrm rot="5400000" flipH="1" flipV="1">
                <a:off x="282779"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userDrawn="1"/>
            </p:nvCxnSpPr>
            <p:spPr>
              <a:xfrm rot="5400000" flipH="1" flipV="1">
                <a:off x="9474431" y="6983946"/>
                <a:ext cx="270000" cy="0"/>
              </a:xfrm>
              <a:prstGeom prst="straightConnector1">
                <a:avLst/>
              </a:prstGeom>
              <a:ln w="3175">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grpSp>
      </p:grpSp>
      <p:pic>
        <p:nvPicPr>
          <p:cNvPr id="5" name="Picture 4"/>
          <p:cNvPicPr>
            <a:picLocks noChangeAspect="1"/>
          </p:cNvPicPr>
          <p:nvPr userDrawn="1"/>
        </p:nvPicPr>
        <p:blipFill>
          <a:blip r:embed="rId18"/>
          <a:stretch>
            <a:fillRect/>
          </a:stretch>
        </p:blipFill>
        <p:spPr>
          <a:xfrm>
            <a:off x="6173788" y="0"/>
            <a:ext cx="2970212" cy="536873"/>
          </a:xfrm>
          <a:prstGeom prst="rect">
            <a:avLst/>
          </a:prstGeom>
        </p:spPr>
      </p:pic>
    </p:spTree>
    <p:extLst>
      <p:ext uri="{BB962C8B-B14F-4D97-AF65-F5344CB8AC3E}">
        <p14:creationId xmlns:p14="http://schemas.microsoft.com/office/powerpoint/2010/main" val="93937190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0" r:id="rId4"/>
    <p:sldLayoutId id="2147483668" r:id="rId5"/>
    <p:sldLayoutId id="2147483652" r:id="rId6"/>
    <p:sldLayoutId id="2147483653" r:id="rId7"/>
    <p:sldLayoutId id="2147483664" r:id="rId8"/>
    <p:sldLayoutId id="2147483661" r:id="rId9"/>
    <p:sldLayoutId id="2147483665" r:id="rId10"/>
    <p:sldLayoutId id="2147483662" r:id="rId11"/>
    <p:sldLayoutId id="2147483667" r:id="rId12"/>
    <p:sldLayoutId id="2147483654" r:id="rId13"/>
    <p:sldLayoutId id="2147483655" r:id="rId14"/>
    <p:sldLayoutId id="2147483669" r:id="rId15"/>
    <p:sldLayoutId id="2147483666" r:id="rId16"/>
  </p:sldLayoutIdLst>
  <p:hf sldNum="0" hdr="0" ftr="0"/>
  <p:txStyles>
    <p:titleStyle>
      <a:lvl1pPr algn="l" defTabSz="685804" rtl="0" eaLnBrk="1" latinLnBrk="0" hangingPunct="1">
        <a:lnSpc>
          <a:spcPct val="90000"/>
        </a:lnSpc>
        <a:spcBef>
          <a:spcPct val="0"/>
        </a:spcBef>
        <a:buNone/>
        <a:defRPr lang="en-US" sz="3000" b="1" kern="1200" baseline="0" dirty="0">
          <a:solidFill>
            <a:schemeClr val="tx1"/>
          </a:solidFill>
          <a:latin typeface="+mj-lt"/>
          <a:ea typeface="+mj-ea"/>
          <a:cs typeface="+mj-cs"/>
        </a:defRPr>
      </a:lvl1pPr>
    </p:titleStyle>
    <p:body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p:bodyStyle>
    <p:otherStyle>
      <a:defPPr>
        <a:defRPr lang="en-US"/>
      </a:defPPr>
      <a:lvl1pPr marL="0" indent="0" algn="l" defTabSz="685804" rtl="0" eaLnBrk="1" latinLnBrk="0" hangingPunct="1">
        <a:spcBef>
          <a:spcPts val="204"/>
        </a:spcBef>
        <a:buFont typeface="Arial" panose="020B0604020202020204" pitchFamily="34" charset="0"/>
        <a:buNone/>
        <a:defRPr sz="816" kern="1200">
          <a:solidFill>
            <a:schemeClr val="tx1"/>
          </a:solidFill>
          <a:latin typeface="+mn-lt"/>
          <a:ea typeface="+mn-ea"/>
          <a:cs typeface="+mn-cs"/>
        </a:defRPr>
      </a:lvl1pPr>
      <a:lvl2pPr marL="123135" indent="-123135" algn="l" defTabSz="685804" rtl="0" eaLnBrk="1" latinLnBrk="0" hangingPunct="1">
        <a:buClr>
          <a:schemeClr val="accent2"/>
        </a:buClr>
        <a:buSzPct val="90000"/>
        <a:buFont typeface="Arial" panose="020B0604020202020204" pitchFamily="34" charset="0"/>
        <a:buChar char="●"/>
        <a:defRPr sz="816" kern="1200">
          <a:solidFill>
            <a:schemeClr val="tx1"/>
          </a:solidFill>
          <a:latin typeface="+mn-lt"/>
          <a:ea typeface="+mn-ea"/>
          <a:cs typeface="+mn-cs"/>
        </a:defRPr>
      </a:lvl2pPr>
      <a:lvl3pPr marL="246271" indent="-123135" algn="l" defTabSz="685804" rtl="0" eaLnBrk="1" latinLnBrk="0" hangingPunct="1">
        <a:buClr>
          <a:schemeClr val="accent2"/>
        </a:buClr>
        <a:buFont typeface="Arial" panose="020B0604020202020204" pitchFamily="34" charset="0"/>
        <a:buChar char="–"/>
        <a:defRPr sz="816" kern="1200">
          <a:solidFill>
            <a:schemeClr val="tx1"/>
          </a:solidFill>
          <a:latin typeface="+mn-lt"/>
          <a:ea typeface="+mn-ea"/>
          <a:cs typeface="+mn-cs"/>
        </a:defRPr>
      </a:lvl3pPr>
      <a:lvl4pPr marL="369406" indent="-123135" algn="l" defTabSz="685804" rtl="0" eaLnBrk="1" latinLnBrk="0" hangingPunct="1">
        <a:buClr>
          <a:schemeClr val="accent2"/>
        </a:buClr>
        <a:buFont typeface="Arial" panose="020B0604020202020204" pitchFamily="34" charset="0"/>
        <a:buChar char="•"/>
        <a:defRPr sz="816" kern="1200">
          <a:solidFill>
            <a:schemeClr val="tx1"/>
          </a:solidFill>
          <a:latin typeface="+mn-lt"/>
          <a:ea typeface="+mn-ea"/>
          <a:cs typeface="+mn-cs"/>
        </a:defRPr>
      </a:lvl4pPr>
      <a:lvl5pPr marL="492542" indent="-123135" algn="l" defTabSz="685804" rtl="0" eaLnBrk="1" latinLnBrk="0" hangingPunct="1">
        <a:buClr>
          <a:schemeClr val="accent2"/>
        </a:buClr>
        <a:buFont typeface="Arial" panose="020B0604020202020204" pitchFamily="34" charset="0"/>
        <a:buChar char="–"/>
        <a:defRPr sz="816" kern="1200">
          <a:solidFill>
            <a:schemeClr val="tx1"/>
          </a:solidFill>
          <a:latin typeface="+mn-lt"/>
          <a:ea typeface="+mn-ea"/>
          <a:cs typeface="+mn-cs"/>
        </a:defRPr>
      </a:lvl5pPr>
      <a:lvl6pPr marL="615677" indent="-123135" algn="l" defTabSz="685804" rtl="0" eaLnBrk="1" latinLnBrk="0" hangingPunct="1">
        <a:buClr>
          <a:schemeClr val="accent2"/>
        </a:buClr>
        <a:buFont typeface="Arial" panose="020B0604020202020204" pitchFamily="34" charset="0"/>
        <a:buChar char="•"/>
        <a:defRPr sz="816" kern="1200">
          <a:solidFill>
            <a:schemeClr val="tx1"/>
          </a:solidFill>
          <a:latin typeface="+mn-lt"/>
          <a:ea typeface="+mn-ea"/>
          <a:cs typeface="+mn-cs"/>
        </a:defRPr>
      </a:lvl6pPr>
      <a:lvl7pPr marL="738812" indent="-123135" algn="l" defTabSz="685804" rtl="0" eaLnBrk="1" latinLnBrk="0" hangingPunct="1">
        <a:buClr>
          <a:schemeClr val="accent2"/>
        </a:buClr>
        <a:buFont typeface="Arial" panose="020B0604020202020204" pitchFamily="34" charset="0"/>
        <a:buChar char="–"/>
        <a:defRPr sz="816" kern="1200">
          <a:solidFill>
            <a:schemeClr val="tx1"/>
          </a:solidFill>
          <a:latin typeface="+mn-lt"/>
          <a:ea typeface="+mn-ea"/>
          <a:cs typeface="+mn-cs"/>
        </a:defRPr>
      </a:lvl7pPr>
      <a:lvl8pPr marL="861948" indent="-123135" algn="l" defTabSz="685804" rtl="0" eaLnBrk="1" latinLnBrk="0" hangingPunct="1">
        <a:buClr>
          <a:schemeClr val="accent2"/>
        </a:buClr>
        <a:buFont typeface="Arial" panose="020B0604020202020204" pitchFamily="34" charset="0"/>
        <a:buChar char="•"/>
        <a:defRPr sz="816" kern="1200" baseline="0">
          <a:solidFill>
            <a:schemeClr val="tx1"/>
          </a:solidFill>
          <a:latin typeface="+mn-lt"/>
          <a:ea typeface="+mn-ea"/>
          <a:cs typeface="+mn-cs"/>
        </a:defRPr>
      </a:lvl8pPr>
      <a:lvl9pPr marL="985083" indent="-123135" algn="l" defTabSz="685804" rtl="0" eaLnBrk="1" latinLnBrk="0" hangingPunct="1">
        <a:buClr>
          <a:schemeClr val="accent2"/>
        </a:buClr>
        <a:buFont typeface="Arial" panose="020B0604020202020204" pitchFamily="34" charset="0"/>
        <a:buChar char="–"/>
        <a:defRPr sz="816" kern="1200" baseline="0">
          <a:solidFill>
            <a:schemeClr val="tx1"/>
          </a:solidFill>
          <a:latin typeface="+mn-lt"/>
          <a:ea typeface="+mn-ea"/>
          <a:cs typeface="+mn-cs"/>
        </a:defRPr>
      </a:lvl9pPr>
    </p:otherStyle>
  </p:txStyles>
  <p:extLst>
    <p:ext uri="{27BBF7A9-308A-43DC-89C8-2F10F3537804}">
      <p15:sldGuideLst xmlns:p15="http://schemas.microsoft.com/office/powerpoint/2012/main">
        <p15:guide id="1" pos="242" userDrawn="1">
          <p15:clr>
            <a:srgbClr val="F26B43"/>
          </p15:clr>
        </p15:guide>
        <p15:guide id="2" pos="5518" userDrawn="1">
          <p15:clr>
            <a:srgbClr val="F26B43"/>
          </p15:clr>
        </p15:guide>
        <p15:guide id="7" pos="3889" userDrawn="1">
          <p15:clr>
            <a:srgbClr val="F26B43"/>
          </p15:clr>
        </p15:guide>
        <p15:guide id="8" pos="3695" userDrawn="1">
          <p15:clr>
            <a:srgbClr val="F26B43"/>
          </p15:clr>
        </p15:guide>
        <p15:guide id="9" pos="2065" userDrawn="1">
          <p15:clr>
            <a:srgbClr val="F26B43"/>
          </p15:clr>
        </p15:guide>
        <p15:guide id="10" pos="1871" userDrawn="1">
          <p15:clr>
            <a:srgbClr val="F26B43"/>
          </p15:clr>
        </p15:guide>
        <p15:guide id="11" pos="2781" userDrawn="1">
          <p15:clr>
            <a:srgbClr val="F26B43"/>
          </p15:clr>
        </p15:guide>
        <p15:guide id="12" pos="2976" userDrawn="1">
          <p15:clr>
            <a:srgbClr val="F26B43"/>
          </p15:clr>
        </p15:guide>
        <p15:guide id="13" orient="horz" pos="1713" userDrawn="1">
          <p15:clr>
            <a:srgbClr val="F26B43"/>
          </p15:clr>
        </p15:guide>
        <p15:guide id="14" orient="horz" pos="1847" userDrawn="1">
          <p15:clr>
            <a:srgbClr val="F26B43"/>
          </p15:clr>
        </p15:guide>
        <p15:guide id="17" orient="horz" pos="2709" userDrawn="1">
          <p15:clr>
            <a:srgbClr val="F26B43"/>
          </p15:clr>
        </p15:guide>
        <p15:guide id="19" orient="horz" pos="758" userDrawn="1">
          <p15:clr>
            <a:srgbClr val="F26B43"/>
          </p15:clr>
        </p15:guide>
        <p15:guide id="20" orient="horz" pos="8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15.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jpe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8.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jpeg"/><Relationship Id="rId11" Type="http://schemas.openxmlformats.org/officeDocument/2006/relationships/image" Target="../media/image24.jpeg"/><Relationship Id="rId5" Type="http://schemas.openxmlformats.org/officeDocument/2006/relationships/image" Target="../media/image14.png"/><Relationship Id="rId10" Type="http://schemas.openxmlformats.org/officeDocument/2006/relationships/image" Target="../media/image23.png"/><Relationship Id="rId4" Type="http://schemas.openxmlformats.org/officeDocument/2006/relationships/image" Target="../media/image10.jpeg"/><Relationship Id="rId9" Type="http://schemas.openxmlformats.org/officeDocument/2006/relationships/image" Target="../media/image2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1.emf"/><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able, sitting, wooden, bench&#10;&#10;Description automatically generated">
            <a:extLst>
              <a:ext uri="{FF2B5EF4-FFF2-40B4-BE49-F238E27FC236}">
                <a16:creationId xmlns:a16="http://schemas.microsoft.com/office/drawing/2014/main" id="{9DFE0210-D36F-D349-87FC-76FE9308FE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itle 5"/>
          <p:cNvSpPr>
            <a:spLocks noGrp="1"/>
          </p:cNvSpPr>
          <p:nvPr>
            <p:ph type="ctrTitle" idx="4294967295"/>
          </p:nvPr>
        </p:nvSpPr>
        <p:spPr>
          <a:xfrm>
            <a:off x="107504" y="123478"/>
            <a:ext cx="3384377" cy="1918934"/>
          </a:xfrm>
          <a:prstGeom prst="rect">
            <a:avLst/>
          </a:prstGeom>
        </p:spPr>
        <p:txBody>
          <a:bodyPr/>
          <a:lstStyle/>
          <a:p>
            <a:r>
              <a:rPr lang="en-US" sz="2800" dirty="0">
                <a:solidFill>
                  <a:schemeClr val="bg1"/>
                </a:solidFill>
              </a:rPr>
              <a:t>State of the Global Mini-grids Market Report 2020</a:t>
            </a:r>
          </a:p>
        </p:txBody>
      </p:sp>
      <p:sp>
        <p:nvSpPr>
          <p:cNvPr id="7" name="Subtitle 6"/>
          <p:cNvSpPr>
            <a:spLocks noGrp="1"/>
          </p:cNvSpPr>
          <p:nvPr>
            <p:ph type="subTitle" idx="4294967295"/>
          </p:nvPr>
        </p:nvSpPr>
        <p:spPr>
          <a:xfrm>
            <a:off x="107504" y="2251203"/>
            <a:ext cx="3275199" cy="1457153"/>
          </a:xfrm>
          <a:prstGeom prst="rect">
            <a:avLst/>
          </a:prstGeom>
        </p:spPr>
        <p:txBody>
          <a:bodyPr/>
          <a:lstStyle/>
          <a:p>
            <a:pPr marL="0" indent="0">
              <a:buNone/>
            </a:pPr>
            <a:r>
              <a:rPr lang="en-US" sz="1800" b="1" i="1" dirty="0">
                <a:solidFill>
                  <a:srgbClr val="E9D552"/>
                </a:solidFill>
              </a:rPr>
              <a:t>Mini-grids: State of play in energy access sector</a:t>
            </a:r>
          </a:p>
        </p:txBody>
      </p:sp>
      <p:sp>
        <p:nvSpPr>
          <p:cNvPr id="5" name="Rectangle 4">
            <a:extLst>
              <a:ext uri="{FF2B5EF4-FFF2-40B4-BE49-F238E27FC236}">
                <a16:creationId xmlns:a16="http://schemas.microsoft.com/office/drawing/2014/main" id="{5E63FB9A-66E0-EB4A-9062-5E2771E55004}"/>
              </a:ext>
            </a:extLst>
          </p:cNvPr>
          <p:cNvSpPr/>
          <p:nvPr/>
        </p:nvSpPr>
        <p:spPr>
          <a:xfrm>
            <a:off x="107503" y="3917147"/>
            <a:ext cx="2489699" cy="974626"/>
          </a:xfrm>
          <a:prstGeom prst="rect">
            <a:avLst/>
          </a:prstGeom>
        </p:spPr>
        <p:txBody>
          <a:bodyPr wrap="square">
            <a:spAutoFit/>
          </a:bodyPr>
          <a:lstStyle/>
          <a:p>
            <a:r>
              <a:rPr lang="en-US" sz="1800" b="1" dirty="0"/>
              <a:t>Ingrid Rohrer</a:t>
            </a:r>
          </a:p>
          <a:p>
            <a:endParaRPr lang="en-US" sz="1800" b="1" dirty="0"/>
          </a:p>
          <a:p>
            <a:r>
              <a:rPr lang="en-US" sz="1800" b="1" dirty="0"/>
              <a:t>September 15, 2020</a:t>
            </a:r>
          </a:p>
        </p:txBody>
      </p:sp>
    </p:spTree>
    <p:extLst>
      <p:ext uri="{BB962C8B-B14F-4D97-AF65-F5344CB8AC3E}">
        <p14:creationId xmlns:p14="http://schemas.microsoft.com/office/powerpoint/2010/main" val="1403897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0AB216-9544-FA45-A324-502D942209D5}"/>
              </a:ext>
            </a:extLst>
          </p:cNvPr>
          <p:cNvSpPr/>
          <p:nvPr/>
        </p:nvSpPr>
        <p:spPr>
          <a:xfrm>
            <a:off x="0" y="0"/>
            <a:ext cx="9144000" cy="5143500"/>
          </a:xfrm>
          <a:prstGeom prst="rect">
            <a:avLst/>
          </a:prstGeom>
          <a:solidFill>
            <a:srgbClr val="E9D55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3" name="Rectangle 2">
            <a:extLst>
              <a:ext uri="{FF2B5EF4-FFF2-40B4-BE49-F238E27FC236}">
                <a16:creationId xmlns:a16="http://schemas.microsoft.com/office/drawing/2014/main" id="{D8BC78E3-133E-B341-B75D-99D464C7E83D}"/>
              </a:ext>
            </a:extLst>
          </p:cNvPr>
          <p:cNvSpPr/>
          <p:nvPr/>
        </p:nvSpPr>
        <p:spPr>
          <a:xfrm>
            <a:off x="323528" y="2187029"/>
            <a:ext cx="7933582" cy="769441"/>
          </a:xfrm>
          <a:prstGeom prst="rect">
            <a:avLst/>
          </a:prstGeom>
        </p:spPr>
        <p:txBody>
          <a:bodyPr wrap="none">
            <a:spAutoFit/>
          </a:bodyPr>
          <a:lstStyle/>
          <a:p>
            <a:r>
              <a:rPr lang="en-US" sz="4400" b="1" dirty="0">
                <a:solidFill>
                  <a:schemeClr val="bg1"/>
                </a:solidFill>
              </a:rPr>
              <a:t>2. Mini-grid business models</a:t>
            </a:r>
            <a:endParaRPr lang="en-BR" sz="4400" b="1" dirty="0">
              <a:solidFill>
                <a:schemeClr val="bg1"/>
              </a:solidFill>
            </a:endParaRPr>
          </a:p>
        </p:txBody>
      </p:sp>
    </p:spTree>
    <p:extLst>
      <p:ext uri="{BB962C8B-B14F-4D97-AF65-F5344CB8AC3E}">
        <p14:creationId xmlns:p14="http://schemas.microsoft.com/office/powerpoint/2010/main" val="395309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6">
            <a:extLst>
              <a:ext uri="{FF2B5EF4-FFF2-40B4-BE49-F238E27FC236}">
                <a16:creationId xmlns:a16="http://schemas.microsoft.com/office/drawing/2014/main" id="{84C20908-5970-614F-832A-6EBFD610ADFB}"/>
              </a:ext>
            </a:extLst>
          </p:cNvPr>
          <p:cNvSpPr txBox="1">
            <a:spLocks/>
          </p:cNvSpPr>
          <p:nvPr/>
        </p:nvSpPr>
        <p:spPr>
          <a:xfrm>
            <a:off x="255009" y="253034"/>
            <a:ext cx="8565463" cy="57322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0" indent="0">
              <a:buNone/>
            </a:pPr>
            <a:r>
              <a:rPr lang="en-GB" sz="2800" b="1" dirty="0">
                <a:solidFill>
                  <a:srgbClr val="E9D552"/>
                </a:solidFill>
              </a:rPr>
              <a:t>5. Mini-grid business models</a:t>
            </a:r>
            <a:endParaRPr lang="en-US" sz="2800" b="1" dirty="0">
              <a:solidFill>
                <a:srgbClr val="E9D552"/>
              </a:solidFill>
            </a:endParaRPr>
          </a:p>
        </p:txBody>
      </p:sp>
      <p:sp>
        <p:nvSpPr>
          <p:cNvPr id="15" name="ctsSectionHeader">
            <a:extLst>
              <a:ext uri="{FF2B5EF4-FFF2-40B4-BE49-F238E27FC236}">
                <a16:creationId xmlns:a16="http://schemas.microsoft.com/office/drawing/2014/main" id="{AD8A9A03-BD3E-1941-9201-A59B61F3BF00}"/>
              </a:ext>
            </a:extLst>
          </p:cNvPr>
          <p:cNvSpPr txBox="1"/>
          <p:nvPr/>
        </p:nvSpPr>
        <p:spPr>
          <a:xfrm>
            <a:off x="323528" y="195486"/>
            <a:ext cx="5481031" cy="115096"/>
          </a:xfrm>
          <a:prstGeom prst="rect">
            <a:avLst/>
          </a:prstGeom>
          <a:noFill/>
        </p:spPr>
        <p:txBody>
          <a:bodyPr wrap="square" lIns="0" tIns="0" rIns="0" bIns="0" rtlCol="0">
            <a:spAutoFit/>
          </a:bodyPr>
          <a:lstStyle/>
          <a:p>
            <a:r>
              <a:rPr lang="en-US" sz="748" b="1" dirty="0">
                <a:solidFill>
                  <a:schemeClr val="bg1">
                    <a:lumMod val="50000"/>
                  </a:schemeClr>
                </a:solidFill>
              </a:rPr>
              <a:t>Business models</a:t>
            </a:r>
          </a:p>
        </p:txBody>
      </p:sp>
      <p:sp>
        <p:nvSpPr>
          <p:cNvPr id="13" name="Content Placeholder 3">
            <a:extLst>
              <a:ext uri="{FF2B5EF4-FFF2-40B4-BE49-F238E27FC236}">
                <a16:creationId xmlns:a16="http://schemas.microsoft.com/office/drawing/2014/main" id="{3832B302-333F-3F47-868F-16FC64F93732}"/>
              </a:ext>
            </a:extLst>
          </p:cNvPr>
          <p:cNvSpPr txBox="1">
            <a:spLocks/>
          </p:cNvSpPr>
          <p:nvPr/>
        </p:nvSpPr>
        <p:spPr>
          <a:xfrm>
            <a:off x="255009" y="3880365"/>
            <a:ext cx="8154249" cy="1010101"/>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a:buClr>
                <a:srgbClr val="E9D552"/>
              </a:buClr>
            </a:pPr>
            <a:r>
              <a:rPr lang="en-US" sz="1200" dirty="0"/>
              <a:t>Possible partnerships with private sector can be explored (such as through Leasing, Power Purchase Agreement, PAYG) to ensure delivery of the solutions and to facilitate financing.</a:t>
            </a:r>
            <a:endParaRPr lang="en-GB" sz="1200" dirty="0"/>
          </a:p>
        </p:txBody>
      </p:sp>
      <p:pic>
        <p:nvPicPr>
          <p:cNvPr id="3" name="Picture 2">
            <a:extLst>
              <a:ext uri="{FF2B5EF4-FFF2-40B4-BE49-F238E27FC236}">
                <a16:creationId xmlns:a16="http://schemas.microsoft.com/office/drawing/2014/main" id="{219CEA06-3803-4262-94D6-6D3D26876854}"/>
              </a:ext>
            </a:extLst>
          </p:cNvPr>
          <p:cNvPicPr>
            <a:picLocks noChangeAspect="1"/>
          </p:cNvPicPr>
          <p:nvPr/>
        </p:nvPicPr>
        <p:blipFill>
          <a:blip r:embed="rId3"/>
          <a:stretch>
            <a:fillRect/>
          </a:stretch>
        </p:blipFill>
        <p:spPr>
          <a:xfrm>
            <a:off x="549082" y="1034993"/>
            <a:ext cx="7783144" cy="2719824"/>
          </a:xfrm>
          <a:prstGeom prst="rect">
            <a:avLst/>
          </a:prstGeom>
        </p:spPr>
      </p:pic>
    </p:spTree>
    <p:extLst>
      <p:ext uri="{BB962C8B-B14F-4D97-AF65-F5344CB8AC3E}">
        <p14:creationId xmlns:p14="http://schemas.microsoft.com/office/powerpoint/2010/main" val="1825292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6">
            <a:extLst>
              <a:ext uri="{FF2B5EF4-FFF2-40B4-BE49-F238E27FC236}">
                <a16:creationId xmlns:a16="http://schemas.microsoft.com/office/drawing/2014/main" id="{84C20908-5970-614F-832A-6EBFD610ADFB}"/>
              </a:ext>
            </a:extLst>
          </p:cNvPr>
          <p:cNvSpPr txBox="1">
            <a:spLocks/>
          </p:cNvSpPr>
          <p:nvPr/>
        </p:nvSpPr>
        <p:spPr>
          <a:xfrm>
            <a:off x="255009" y="253034"/>
            <a:ext cx="7955930" cy="573227"/>
          </a:xfrm>
          <a:prstGeom prst="rect">
            <a:avLst/>
          </a:prstGeom>
        </p:spPr>
        <p:txBody>
          <a:bodyPr anchor="t"/>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0" indent="0">
              <a:buNone/>
            </a:pPr>
            <a:r>
              <a:rPr lang="en-GB" sz="2400" b="1" dirty="0">
                <a:solidFill>
                  <a:srgbClr val="E9D552"/>
                </a:solidFill>
              </a:rPr>
              <a:t>4. Generation costs account for the largest component of capex, followed by distribution costs</a:t>
            </a:r>
            <a:endParaRPr lang="en-US" sz="2400" b="1" dirty="0">
              <a:solidFill>
                <a:srgbClr val="E9D552"/>
              </a:solidFill>
            </a:endParaRPr>
          </a:p>
        </p:txBody>
      </p:sp>
      <p:sp>
        <p:nvSpPr>
          <p:cNvPr id="15" name="ctsSectionHeader">
            <a:extLst>
              <a:ext uri="{FF2B5EF4-FFF2-40B4-BE49-F238E27FC236}">
                <a16:creationId xmlns:a16="http://schemas.microsoft.com/office/drawing/2014/main" id="{AD8A9A03-BD3E-1941-9201-A59B61F3BF00}"/>
              </a:ext>
            </a:extLst>
          </p:cNvPr>
          <p:cNvSpPr txBox="1"/>
          <p:nvPr/>
        </p:nvSpPr>
        <p:spPr>
          <a:xfrm>
            <a:off x="323528" y="195486"/>
            <a:ext cx="5481031" cy="115096"/>
          </a:xfrm>
          <a:prstGeom prst="rect">
            <a:avLst/>
          </a:prstGeom>
          <a:noFill/>
        </p:spPr>
        <p:txBody>
          <a:bodyPr wrap="square" lIns="0" tIns="0" rIns="0" bIns="0" rtlCol="0">
            <a:spAutoFit/>
          </a:bodyPr>
          <a:lstStyle/>
          <a:p>
            <a:r>
              <a:rPr lang="en-US" sz="748" b="1" dirty="0">
                <a:solidFill>
                  <a:schemeClr val="bg1">
                    <a:lumMod val="50000"/>
                  </a:schemeClr>
                </a:solidFill>
              </a:rPr>
              <a:t>Business models</a:t>
            </a:r>
          </a:p>
        </p:txBody>
      </p:sp>
      <p:sp>
        <p:nvSpPr>
          <p:cNvPr id="11" name="Rectangle 10">
            <a:extLst>
              <a:ext uri="{FF2B5EF4-FFF2-40B4-BE49-F238E27FC236}">
                <a16:creationId xmlns:a16="http://schemas.microsoft.com/office/drawing/2014/main" id="{BA0997A5-276F-D143-AE02-5BABD8D74E3F}"/>
              </a:ext>
            </a:extLst>
          </p:cNvPr>
          <p:cNvSpPr/>
          <p:nvPr/>
        </p:nvSpPr>
        <p:spPr>
          <a:xfrm>
            <a:off x="3448436" y="4717182"/>
            <a:ext cx="3403972" cy="230832"/>
          </a:xfrm>
          <a:prstGeom prst="rect">
            <a:avLst/>
          </a:prstGeom>
        </p:spPr>
        <p:txBody>
          <a:bodyPr wrap="square">
            <a:spAutoFit/>
          </a:bodyPr>
          <a:lstStyle/>
          <a:p>
            <a:r>
              <a:rPr lang="en-GB" sz="900" b="1"/>
              <a:t>Source: </a:t>
            </a:r>
            <a:r>
              <a:rPr lang="en-GB" sz="900"/>
              <a:t>Africa Mini-grid Developers Association (AMDA), ECA.</a:t>
            </a:r>
          </a:p>
        </p:txBody>
      </p:sp>
      <p:sp>
        <p:nvSpPr>
          <p:cNvPr id="13" name="Content Placeholder 3">
            <a:extLst>
              <a:ext uri="{FF2B5EF4-FFF2-40B4-BE49-F238E27FC236}">
                <a16:creationId xmlns:a16="http://schemas.microsoft.com/office/drawing/2014/main" id="{3832B302-333F-3F47-868F-16FC64F93732}"/>
              </a:ext>
            </a:extLst>
          </p:cNvPr>
          <p:cNvSpPr txBox="1">
            <a:spLocks/>
          </p:cNvSpPr>
          <p:nvPr/>
        </p:nvSpPr>
        <p:spPr>
          <a:xfrm>
            <a:off x="278551" y="1419622"/>
            <a:ext cx="2781281" cy="3187515"/>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171450" indent="-171450">
              <a:buClr>
                <a:srgbClr val="E9D552"/>
              </a:buClr>
              <a:buSzPct val="126000"/>
              <a:buFont typeface="Arial" panose="020B0604020202020204" pitchFamily="34" charset="0"/>
              <a:buChar char="•"/>
            </a:pPr>
            <a:r>
              <a:rPr lang="en-US" dirty="0"/>
              <a:t>More extensive distribution grids are required for communities in which the households are scattered across a wide range.</a:t>
            </a:r>
          </a:p>
          <a:p>
            <a:pPr marL="171450" indent="-171450">
              <a:buClr>
                <a:srgbClr val="E9D552"/>
              </a:buClr>
              <a:buSzPct val="126000"/>
              <a:buFont typeface="Arial" panose="020B0604020202020204" pitchFamily="34" charset="0"/>
              <a:buChar char="•"/>
            </a:pPr>
            <a:endParaRPr lang="en-US" dirty="0"/>
          </a:p>
          <a:p>
            <a:pPr marL="171450" indent="-171450">
              <a:buClr>
                <a:srgbClr val="E9D552"/>
              </a:buClr>
              <a:buSzPct val="126000"/>
              <a:buFont typeface="Arial" panose="020B0604020202020204" pitchFamily="34" charset="0"/>
              <a:buChar char="•"/>
            </a:pPr>
            <a:r>
              <a:rPr lang="en-US" dirty="0"/>
              <a:t>Site development costs are also high, which could be lowered by streamlining the government’s administrative procedures.</a:t>
            </a:r>
            <a:endParaRPr lang="en-GB" dirty="0"/>
          </a:p>
        </p:txBody>
      </p:sp>
      <p:sp>
        <p:nvSpPr>
          <p:cNvPr id="8" name="Rectangle 7">
            <a:extLst>
              <a:ext uri="{FF2B5EF4-FFF2-40B4-BE49-F238E27FC236}">
                <a16:creationId xmlns:a16="http://schemas.microsoft.com/office/drawing/2014/main" id="{822B13D2-4C9F-8441-82DA-102FCD6BACD3}"/>
              </a:ext>
            </a:extLst>
          </p:cNvPr>
          <p:cNvSpPr/>
          <p:nvPr/>
        </p:nvSpPr>
        <p:spPr>
          <a:xfrm>
            <a:off x="3443624" y="1358647"/>
            <a:ext cx="4721870" cy="276999"/>
          </a:xfrm>
          <a:prstGeom prst="rect">
            <a:avLst/>
          </a:prstGeom>
        </p:spPr>
        <p:txBody>
          <a:bodyPr wrap="none">
            <a:spAutoFit/>
          </a:bodyPr>
          <a:lstStyle/>
          <a:p>
            <a:r>
              <a:rPr lang="en-US" sz="1200" b="1">
                <a:solidFill>
                  <a:srgbClr val="E9D552"/>
                </a:solidFill>
              </a:rPr>
              <a:t>Capex breakdown for mini-grid projects in sub-Saharan Africa</a:t>
            </a:r>
            <a:endParaRPr lang="en-GB" sz="1200" b="1">
              <a:solidFill>
                <a:srgbClr val="E9D552"/>
              </a:solidFill>
            </a:endParaRPr>
          </a:p>
        </p:txBody>
      </p:sp>
      <p:pic>
        <p:nvPicPr>
          <p:cNvPr id="3" name="Picture 2" descr="A screenshot of a cell phone&#10;&#10;Description automatically generated">
            <a:extLst>
              <a:ext uri="{FF2B5EF4-FFF2-40B4-BE49-F238E27FC236}">
                <a16:creationId xmlns:a16="http://schemas.microsoft.com/office/drawing/2014/main" id="{35642F9B-F4AD-B143-88A8-2A105E162E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3624" y="1635646"/>
            <a:ext cx="4551692" cy="2975468"/>
          </a:xfrm>
          <a:prstGeom prst="rect">
            <a:avLst/>
          </a:prstGeom>
        </p:spPr>
      </p:pic>
    </p:spTree>
    <p:extLst>
      <p:ext uri="{BB962C8B-B14F-4D97-AF65-F5344CB8AC3E}">
        <p14:creationId xmlns:p14="http://schemas.microsoft.com/office/powerpoint/2010/main" val="84308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6">
            <a:extLst>
              <a:ext uri="{FF2B5EF4-FFF2-40B4-BE49-F238E27FC236}">
                <a16:creationId xmlns:a16="http://schemas.microsoft.com/office/drawing/2014/main" id="{84C20908-5970-614F-832A-6EBFD610ADFB}"/>
              </a:ext>
            </a:extLst>
          </p:cNvPr>
          <p:cNvSpPr txBox="1">
            <a:spLocks/>
          </p:cNvSpPr>
          <p:nvPr/>
        </p:nvSpPr>
        <p:spPr>
          <a:xfrm>
            <a:off x="255009" y="253034"/>
            <a:ext cx="8888991" cy="57322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0" indent="0">
              <a:buNone/>
            </a:pPr>
            <a:r>
              <a:rPr lang="en-GB" sz="2800" b="1" dirty="0">
                <a:solidFill>
                  <a:srgbClr val="E9D552"/>
                </a:solidFill>
              </a:rPr>
              <a:t>6. Adding productive use lowers LCOEs by 39-50%</a:t>
            </a:r>
            <a:endParaRPr lang="en-US" sz="2800" b="1" dirty="0">
              <a:solidFill>
                <a:srgbClr val="E9D552"/>
              </a:solidFill>
            </a:endParaRPr>
          </a:p>
        </p:txBody>
      </p:sp>
      <p:sp>
        <p:nvSpPr>
          <p:cNvPr id="11" name="Rectangle 10">
            <a:extLst>
              <a:ext uri="{FF2B5EF4-FFF2-40B4-BE49-F238E27FC236}">
                <a16:creationId xmlns:a16="http://schemas.microsoft.com/office/drawing/2014/main" id="{BA0997A5-276F-D143-AE02-5BABD8D74E3F}"/>
              </a:ext>
            </a:extLst>
          </p:cNvPr>
          <p:cNvSpPr/>
          <p:nvPr/>
        </p:nvSpPr>
        <p:spPr>
          <a:xfrm>
            <a:off x="2599742" y="4292231"/>
            <a:ext cx="5544616" cy="369332"/>
          </a:xfrm>
          <a:prstGeom prst="rect">
            <a:avLst/>
          </a:prstGeom>
        </p:spPr>
        <p:txBody>
          <a:bodyPr wrap="square">
            <a:spAutoFit/>
          </a:bodyPr>
          <a:lstStyle/>
          <a:p>
            <a:r>
              <a:rPr lang="en-GB" sz="900" b="1"/>
              <a:t>Source:</a:t>
            </a:r>
            <a:r>
              <a:rPr lang="en-GB" sz="900"/>
              <a:t> </a:t>
            </a:r>
            <a:r>
              <a:rPr lang="en-GB" sz="900" err="1"/>
              <a:t>BloombergNEF</a:t>
            </a:r>
            <a:r>
              <a:rPr lang="en-GB" sz="900"/>
              <a:t>, HOMER Pro model. </a:t>
            </a:r>
            <a:r>
              <a:rPr lang="en-GB" sz="900" b="1"/>
              <a:t>Note:</a:t>
            </a:r>
            <a:r>
              <a:rPr lang="en-GB" sz="900"/>
              <a:t> The levelized cost of energy (LCOEs) was calculated using HOMER Pro model.</a:t>
            </a:r>
          </a:p>
        </p:txBody>
      </p:sp>
      <p:sp>
        <p:nvSpPr>
          <p:cNvPr id="13" name="Content Placeholder 3">
            <a:extLst>
              <a:ext uri="{FF2B5EF4-FFF2-40B4-BE49-F238E27FC236}">
                <a16:creationId xmlns:a16="http://schemas.microsoft.com/office/drawing/2014/main" id="{3832B302-333F-3F47-868F-16FC64F93732}"/>
              </a:ext>
            </a:extLst>
          </p:cNvPr>
          <p:cNvSpPr txBox="1">
            <a:spLocks/>
          </p:cNvSpPr>
          <p:nvPr/>
        </p:nvSpPr>
        <p:spPr>
          <a:xfrm>
            <a:off x="171379" y="1068884"/>
            <a:ext cx="2428363" cy="3691571"/>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171450" indent="-171450">
              <a:buClr>
                <a:srgbClr val="E9D552"/>
              </a:buClr>
              <a:buSzPct val="126000"/>
              <a:buFont typeface="Arial" panose="020B0604020202020204" pitchFamily="34" charset="0"/>
              <a:buChar char="•"/>
            </a:pPr>
            <a:r>
              <a:rPr lang="en-US" dirty="0"/>
              <a:t>Higher daytime utilization of solar hybrids leads to better economic returns</a:t>
            </a:r>
          </a:p>
          <a:p>
            <a:pPr marL="171450" indent="-171450">
              <a:buClr>
                <a:srgbClr val="E9D552"/>
              </a:buClr>
              <a:buSzPct val="126000"/>
              <a:buFont typeface="Arial" panose="020B0604020202020204" pitchFamily="34" charset="0"/>
              <a:buChar char="•"/>
            </a:pPr>
            <a:endParaRPr lang="en-GB" dirty="0"/>
          </a:p>
          <a:p>
            <a:pPr marL="171450" indent="-171450">
              <a:buClr>
                <a:srgbClr val="E9D552"/>
              </a:buClr>
              <a:buSzPct val="126000"/>
              <a:buFont typeface="Arial" panose="020B0604020202020204" pitchFamily="34" charset="0"/>
              <a:buChar char="•"/>
            </a:pPr>
            <a:r>
              <a:rPr lang="en-GB" dirty="0"/>
              <a:t>Adding productive use customers lowers LCOEs, benefitting all customers. </a:t>
            </a:r>
          </a:p>
        </p:txBody>
      </p:sp>
      <p:pic>
        <p:nvPicPr>
          <p:cNvPr id="3" name="Picture 2" descr="A screenshot of a video game&#10;&#10;Description automatically generated">
            <a:extLst>
              <a:ext uri="{FF2B5EF4-FFF2-40B4-BE49-F238E27FC236}">
                <a16:creationId xmlns:a16="http://schemas.microsoft.com/office/drawing/2014/main" id="{07B8DB11-086B-FA42-AC44-6DFB652D2C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9742" y="1131590"/>
            <a:ext cx="6436754" cy="2886757"/>
          </a:xfrm>
          <a:prstGeom prst="rect">
            <a:avLst/>
          </a:prstGeom>
        </p:spPr>
      </p:pic>
      <p:sp>
        <p:nvSpPr>
          <p:cNvPr id="7" name="ctsSectionHeader">
            <a:extLst>
              <a:ext uri="{FF2B5EF4-FFF2-40B4-BE49-F238E27FC236}">
                <a16:creationId xmlns:a16="http://schemas.microsoft.com/office/drawing/2014/main" id="{38FCC701-1F83-4397-9857-FB82BE449C50}"/>
              </a:ext>
            </a:extLst>
          </p:cNvPr>
          <p:cNvSpPr txBox="1"/>
          <p:nvPr/>
        </p:nvSpPr>
        <p:spPr>
          <a:xfrm>
            <a:off x="323528" y="195486"/>
            <a:ext cx="5481031" cy="115096"/>
          </a:xfrm>
          <a:prstGeom prst="rect">
            <a:avLst/>
          </a:prstGeom>
          <a:noFill/>
        </p:spPr>
        <p:txBody>
          <a:bodyPr wrap="square" lIns="0" tIns="0" rIns="0" bIns="0" rtlCol="0">
            <a:spAutoFit/>
          </a:bodyPr>
          <a:lstStyle/>
          <a:p>
            <a:r>
              <a:rPr lang="en-US" sz="748" b="1" dirty="0">
                <a:solidFill>
                  <a:schemeClr val="bg1">
                    <a:lumMod val="50000"/>
                  </a:schemeClr>
                </a:solidFill>
              </a:rPr>
              <a:t>Business models</a:t>
            </a:r>
          </a:p>
        </p:txBody>
      </p:sp>
    </p:spTree>
    <p:extLst>
      <p:ext uri="{BB962C8B-B14F-4D97-AF65-F5344CB8AC3E}">
        <p14:creationId xmlns:p14="http://schemas.microsoft.com/office/powerpoint/2010/main" val="807280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0AB216-9544-FA45-A324-502D942209D5}"/>
              </a:ext>
            </a:extLst>
          </p:cNvPr>
          <p:cNvSpPr/>
          <p:nvPr/>
        </p:nvSpPr>
        <p:spPr>
          <a:xfrm>
            <a:off x="0" y="0"/>
            <a:ext cx="9144000" cy="5143500"/>
          </a:xfrm>
          <a:prstGeom prst="rect">
            <a:avLst/>
          </a:prstGeom>
          <a:solidFill>
            <a:srgbClr val="E9D55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3" name="Rectangle 2">
            <a:extLst>
              <a:ext uri="{FF2B5EF4-FFF2-40B4-BE49-F238E27FC236}">
                <a16:creationId xmlns:a16="http://schemas.microsoft.com/office/drawing/2014/main" id="{D8BC78E3-133E-B341-B75D-99D464C7E83D}"/>
              </a:ext>
            </a:extLst>
          </p:cNvPr>
          <p:cNvSpPr/>
          <p:nvPr/>
        </p:nvSpPr>
        <p:spPr>
          <a:xfrm>
            <a:off x="323528" y="2187029"/>
            <a:ext cx="7657737" cy="1472198"/>
          </a:xfrm>
          <a:prstGeom prst="rect">
            <a:avLst/>
          </a:prstGeom>
        </p:spPr>
        <p:txBody>
          <a:bodyPr wrap="none">
            <a:spAutoFit/>
          </a:bodyPr>
          <a:lstStyle/>
          <a:p>
            <a:r>
              <a:rPr lang="en-US" sz="4400" b="1" dirty="0">
                <a:solidFill>
                  <a:schemeClr val="bg1"/>
                </a:solidFill>
              </a:rPr>
              <a:t>4. Adoption of mini-grids in </a:t>
            </a:r>
          </a:p>
          <a:p>
            <a:r>
              <a:rPr lang="en-US" sz="4400" b="1" dirty="0">
                <a:solidFill>
                  <a:schemeClr val="bg1"/>
                </a:solidFill>
              </a:rPr>
              <a:t>humanitarian context</a:t>
            </a:r>
            <a:endParaRPr lang="en-BR" sz="4400" b="1" dirty="0">
              <a:solidFill>
                <a:schemeClr val="bg1"/>
              </a:solidFill>
            </a:endParaRPr>
          </a:p>
        </p:txBody>
      </p:sp>
    </p:spTree>
    <p:extLst>
      <p:ext uri="{BB962C8B-B14F-4D97-AF65-F5344CB8AC3E}">
        <p14:creationId xmlns:p14="http://schemas.microsoft.com/office/powerpoint/2010/main" val="355951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6">
            <a:extLst>
              <a:ext uri="{FF2B5EF4-FFF2-40B4-BE49-F238E27FC236}">
                <a16:creationId xmlns:a16="http://schemas.microsoft.com/office/drawing/2014/main" id="{01062229-02BC-4DDC-AD51-96886ADA109B}"/>
              </a:ext>
            </a:extLst>
          </p:cNvPr>
          <p:cNvSpPr txBox="1">
            <a:spLocks/>
          </p:cNvSpPr>
          <p:nvPr/>
        </p:nvSpPr>
        <p:spPr>
          <a:xfrm>
            <a:off x="255008" y="253034"/>
            <a:ext cx="8888991" cy="573227"/>
          </a:xfrm>
          <a:prstGeom prst="rect">
            <a:avLst/>
          </a:prstGeom>
        </p:spPr>
        <p:txBody>
          <a:bodyPr anchor="t"/>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0" indent="0">
              <a:buNone/>
            </a:pPr>
            <a:r>
              <a:rPr lang="en-GB" sz="2800" b="1" dirty="0">
                <a:solidFill>
                  <a:srgbClr val="E9D552"/>
                </a:solidFill>
              </a:rPr>
              <a:t>9. </a:t>
            </a:r>
            <a:r>
              <a:rPr lang="en-US" sz="2800" b="1" dirty="0">
                <a:solidFill>
                  <a:srgbClr val="E9D552"/>
                </a:solidFill>
              </a:rPr>
              <a:t>Adoption of mini-grids in humanitarian context</a:t>
            </a:r>
          </a:p>
          <a:p>
            <a:pPr marL="0" indent="0">
              <a:buNone/>
            </a:pPr>
            <a:endParaRPr lang="en-US" sz="2800" b="1" dirty="0">
              <a:solidFill>
                <a:srgbClr val="E9D552"/>
              </a:solidFill>
            </a:endParaRPr>
          </a:p>
        </p:txBody>
      </p:sp>
      <p:sp>
        <p:nvSpPr>
          <p:cNvPr id="4" name="Content Placeholder 3">
            <a:extLst>
              <a:ext uri="{FF2B5EF4-FFF2-40B4-BE49-F238E27FC236}">
                <a16:creationId xmlns:a16="http://schemas.microsoft.com/office/drawing/2014/main" id="{70731356-189C-45D7-8A59-A7C85DA7309C}"/>
              </a:ext>
            </a:extLst>
          </p:cNvPr>
          <p:cNvSpPr txBox="1">
            <a:spLocks/>
          </p:cNvSpPr>
          <p:nvPr/>
        </p:nvSpPr>
        <p:spPr>
          <a:xfrm>
            <a:off x="388681" y="915493"/>
            <a:ext cx="7980078" cy="365650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algn="just">
              <a:buClr>
                <a:srgbClr val="E9D552"/>
              </a:buClr>
            </a:pPr>
            <a:r>
              <a:rPr lang="en-US" dirty="0"/>
              <a:t>Humanitarian agencies often rely heavily on fossil fuels for electricity generation. Solar hybrid mini-grids can serve as a solution to supply refugee camps with reliable and sustainable power and help reduce diesel consumption and CO2 emissions.</a:t>
            </a:r>
          </a:p>
          <a:p>
            <a:pPr algn="just">
              <a:buClr>
                <a:srgbClr val="E9D552"/>
              </a:buClr>
            </a:pPr>
            <a:r>
              <a:rPr lang="en-US" b="1" dirty="0"/>
              <a:t>Designing of solar/-hybrid mini-grids</a:t>
            </a:r>
            <a:r>
              <a:rPr lang="en-US" dirty="0"/>
              <a:t>: It is important to </a:t>
            </a:r>
            <a:r>
              <a:rPr lang="en-US" u="sng" dirty="0"/>
              <a:t>understand the energy demand </a:t>
            </a:r>
            <a:r>
              <a:rPr lang="en-US" dirty="0"/>
              <a:t>to avoid under-/ oversizing of the system. This can be overcome by e.g. measuring the actual load that is supplied by diesel generators over a period of time and based on the measured data, install modular system where the components (solar PV and batteries) can be scaled over time. </a:t>
            </a:r>
          </a:p>
          <a:p>
            <a:pPr marL="178775" lvl="1" indent="0" algn="just">
              <a:buClr>
                <a:srgbClr val="E9D552"/>
              </a:buClr>
              <a:buNone/>
            </a:pPr>
            <a:r>
              <a:rPr lang="en-US" u="sng" dirty="0"/>
              <a:t>Diesel generators </a:t>
            </a:r>
            <a:r>
              <a:rPr lang="en-US" dirty="0"/>
              <a:t>can be used as a </a:t>
            </a:r>
            <a:r>
              <a:rPr lang="en-US" u="sng" dirty="0"/>
              <a:t>back-up for critical loads </a:t>
            </a:r>
            <a:r>
              <a:rPr lang="en-US" dirty="0"/>
              <a:t>(such as health centers) and for times without regular sunshine (e.g. rainy season).</a:t>
            </a:r>
          </a:p>
          <a:p>
            <a:pPr algn="just">
              <a:buClr>
                <a:srgbClr val="E9D552"/>
              </a:buClr>
            </a:pPr>
            <a:r>
              <a:rPr lang="en-US" b="1" dirty="0"/>
              <a:t>O&amp;M</a:t>
            </a:r>
            <a:r>
              <a:rPr lang="en-US" dirty="0"/>
              <a:t>: </a:t>
            </a:r>
            <a:r>
              <a:rPr lang="en-US" u="sng" dirty="0"/>
              <a:t>Using smart meters </a:t>
            </a:r>
            <a:r>
              <a:rPr lang="en-US" dirty="0"/>
              <a:t>allow developers to monitor and optimize performance of mini-grids from afar and help to reduce OPEX costs. Developers usually provide technical training at the mini-grid site to local staff, who are in charge of basic O&amp;M tasks.</a:t>
            </a:r>
          </a:p>
          <a:p>
            <a:pPr algn="just">
              <a:buClr>
                <a:srgbClr val="E9D552"/>
              </a:buClr>
            </a:pPr>
            <a:r>
              <a:rPr lang="en-US" b="1" dirty="0"/>
              <a:t>Financing</a:t>
            </a:r>
            <a:r>
              <a:rPr lang="en-US" dirty="0"/>
              <a:t>: Humanitarian interventions often rely on funding based on annual budgets. </a:t>
            </a:r>
            <a:r>
              <a:rPr lang="en-US" u="sng" dirty="0"/>
              <a:t>Upfront investment can be lowered by e.g. hybridizing existing diesel mini-grids </a:t>
            </a:r>
            <a:r>
              <a:rPr lang="en-US" dirty="0"/>
              <a:t>with renewable sources (modular and containerized systems). </a:t>
            </a:r>
            <a:r>
              <a:rPr lang="en-US" u="sng" dirty="0"/>
              <a:t>Partnering with private sector </a:t>
            </a:r>
            <a:r>
              <a:rPr lang="en-US" dirty="0"/>
              <a:t>and exploring new business models (leasing, PPA) can be a good solution tailored to match the nature of funding.</a:t>
            </a:r>
          </a:p>
        </p:txBody>
      </p:sp>
      <p:sp>
        <p:nvSpPr>
          <p:cNvPr id="5" name="ctsSectionHeader">
            <a:extLst>
              <a:ext uri="{FF2B5EF4-FFF2-40B4-BE49-F238E27FC236}">
                <a16:creationId xmlns:a16="http://schemas.microsoft.com/office/drawing/2014/main" id="{36502D5A-797A-43C8-A7C0-48628D95C013}"/>
              </a:ext>
            </a:extLst>
          </p:cNvPr>
          <p:cNvSpPr txBox="1"/>
          <p:nvPr/>
        </p:nvSpPr>
        <p:spPr>
          <a:xfrm>
            <a:off x="323528" y="195486"/>
            <a:ext cx="5481031" cy="115096"/>
          </a:xfrm>
          <a:prstGeom prst="rect">
            <a:avLst/>
          </a:prstGeom>
          <a:noFill/>
        </p:spPr>
        <p:txBody>
          <a:bodyPr wrap="square" lIns="0" tIns="0" rIns="0" bIns="0" rtlCol="0">
            <a:spAutoFit/>
          </a:bodyPr>
          <a:lstStyle/>
          <a:p>
            <a:pPr marL="0" indent="0">
              <a:buNone/>
            </a:pPr>
            <a:r>
              <a:rPr lang="en-US" sz="748" b="1" dirty="0">
                <a:solidFill>
                  <a:schemeClr val="bg1">
                    <a:lumMod val="50000"/>
                  </a:schemeClr>
                </a:solidFill>
              </a:rPr>
              <a:t>Mini-Grids in Humanitarian Context</a:t>
            </a:r>
          </a:p>
        </p:txBody>
      </p:sp>
    </p:spTree>
    <p:extLst>
      <p:ext uri="{BB962C8B-B14F-4D97-AF65-F5344CB8AC3E}">
        <p14:creationId xmlns:p14="http://schemas.microsoft.com/office/powerpoint/2010/main" val="2971985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able, sitting, wooden, bench&#10;&#10;Description automatically generated">
            <a:extLst>
              <a:ext uri="{FF2B5EF4-FFF2-40B4-BE49-F238E27FC236}">
                <a16:creationId xmlns:a16="http://schemas.microsoft.com/office/drawing/2014/main" id="{9DFE0210-D36F-D349-87FC-76FE9308FE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itle 5"/>
          <p:cNvSpPr>
            <a:spLocks noGrp="1"/>
          </p:cNvSpPr>
          <p:nvPr>
            <p:ph type="ctrTitle" idx="4294967295"/>
          </p:nvPr>
        </p:nvSpPr>
        <p:spPr>
          <a:xfrm>
            <a:off x="251520" y="978290"/>
            <a:ext cx="3384377" cy="1918934"/>
          </a:xfrm>
          <a:prstGeom prst="rect">
            <a:avLst/>
          </a:prstGeom>
        </p:spPr>
        <p:txBody>
          <a:bodyPr/>
          <a:lstStyle/>
          <a:p>
            <a:r>
              <a:rPr lang="en-US">
                <a:solidFill>
                  <a:schemeClr val="bg1"/>
                </a:solidFill>
              </a:rPr>
              <a:t>State of the Global Mini-grids Market Report 2020</a:t>
            </a:r>
          </a:p>
        </p:txBody>
      </p:sp>
      <p:sp>
        <p:nvSpPr>
          <p:cNvPr id="7" name="Subtitle 6"/>
          <p:cNvSpPr>
            <a:spLocks noGrp="1"/>
          </p:cNvSpPr>
          <p:nvPr>
            <p:ph type="subTitle" idx="4294967295"/>
          </p:nvPr>
        </p:nvSpPr>
        <p:spPr>
          <a:xfrm>
            <a:off x="255010" y="2859782"/>
            <a:ext cx="3236870" cy="318924"/>
          </a:xfrm>
          <a:prstGeom prst="rect">
            <a:avLst/>
          </a:prstGeom>
        </p:spPr>
        <p:txBody>
          <a:bodyPr anchor="t"/>
          <a:lstStyle/>
          <a:p>
            <a:pPr marL="0" indent="0">
              <a:buNone/>
            </a:pPr>
            <a:r>
              <a:rPr lang="en-US" sz="1800" b="1">
                <a:solidFill>
                  <a:srgbClr val="E9D552"/>
                </a:solidFill>
              </a:rPr>
              <a:t>Available at </a:t>
            </a:r>
            <a:br>
              <a:rPr lang="en-US" sz="1800" b="1">
                <a:solidFill>
                  <a:srgbClr val="E9D552"/>
                </a:solidFill>
              </a:rPr>
            </a:br>
            <a:r>
              <a:rPr lang="en-US" sz="1800" b="1">
                <a:solidFill>
                  <a:srgbClr val="E9D552"/>
                </a:solidFill>
              </a:rPr>
              <a:t>minigrids.org/market-report-2020</a:t>
            </a:r>
          </a:p>
        </p:txBody>
      </p:sp>
      <p:sp>
        <p:nvSpPr>
          <p:cNvPr id="5" name="Rectangle 4">
            <a:extLst>
              <a:ext uri="{FF2B5EF4-FFF2-40B4-BE49-F238E27FC236}">
                <a16:creationId xmlns:a16="http://schemas.microsoft.com/office/drawing/2014/main" id="{5E63FB9A-66E0-EB4A-9062-5E2771E55004}"/>
              </a:ext>
            </a:extLst>
          </p:cNvPr>
          <p:cNvSpPr/>
          <p:nvPr/>
        </p:nvSpPr>
        <p:spPr>
          <a:xfrm>
            <a:off x="251520" y="3917147"/>
            <a:ext cx="1944016" cy="236860"/>
          </a:xfrm>
          <a:prstGeom prst="rect">
            <a:avLst/>
          </a:prstGeom>
        </p:spPr>
        <p:txBody>
          <a:bodyPr wrap="square">
            <a:spAutoFit/>
          </a:bodyPr>
          <a:lstStyle/>
          <a:p>
            <a:r>
              <a:rPr lang="en-US" dirty="0"/>
              <a:t>July 1, 2020</a:t>
            </a:r>
          </a:p>
        </p:txBody>
      </p:sp>
    </p:spTree>
    <p:extLst>
      <p:ext uri="{BB962C8B-B14F-4D97-AF65-F5344CB8AC3E}">
        <p14:creationId xmlns:p14="http://schemas.microsoft.com/office/powerpoint/2010/main" val="3018372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4294967295"/>
          </p:nvPr>
        </p:nvSpPr>
        <p:spPr>
          <a:xfrm>
            <a:off x="255010" y="411510"/>
            <a:ext cx="2804822" cy="720080"/>
          </a:xfrm>
          <a:prstGeom prst="rect">
            <a:avLst/>
          </a:prstGeom>
        </p:spPr>
        <p:txBody>
          <a:bodyPr/>
          <a:lstStyle/>
          <a:p>
            <a:pPr marL="0" indent="0">
              <a:buNone/>
            </a:pPr>
            <a:r>
              <a:rPr lang="en-US" sz="2800" b="1" dirty="0">
                <a:solidFill>
                  <a:srgbClr val="E9D552"/>
                </a:solidFill>
              </a:rPr>
              <a:t>Contents</a:t>
            </a:r>
          </a:p>
        </p:txBody>
      </p:sp>
      <p:graphicFrame>
        <p:nvGraphicFramePr>
          <p:cNvPr id="8" name="TocTable">
            <a:extLst>
              <a:ext uri="{FF2B5EF4-FFF2-40B4-BE49-F238E27FC236}">
                <a16:creationId xmlns:a16="http://schemas.microsoft.com/office/drawing/2014/main" id="{A5825916-8E3F-8D44-BDFE-614991345176}"/>
              </a:ext>
            </a:extLst>
          </p:cNvPr>
          <p:cNvGraphicFramePr>
            <a:graphicFrameLocks noGrp="1"/>
          </p:cNvGraphicFramePr>
          <p:nvPr>
            <p:extLst>
              <p:ext uri="{D42A27DB-BD31-4B8C-83A1-F6EECF244321}">
                <p14:modId xmlns:p14="http://schemas.microsoft.com/office/powerpoint/2010/main" val="724975526"/>
              </p:ext>
            </p:extLst>
          </p:nvPr>
        </p:nvGraphicFramePr>
        <p:xfrm>
          <a:off x="384225" y="1276053"/>
          <a:ext cx="8375550" cy="1739389"/>
        </p:xfrm>
        <a:graphic>
          <a:graphicData uri="http://schemas.openxmlformats.org/drawingml/2006/table">
            <a:tbl>
              <a:tblPr firstRow="1" bandRow="1">
                <a:tableStyleId>{2D5ABB26-0587-4C30-8999-92F81FD0307C}</a:tableStyleId>
              </a:tblPr>
              <a:tblGrid>
                <a:gridCol w="7711136">
                  <a:extLst>
                    <a:ext uri="{9D8B030D-6E8A-4147-A177-3AD203B41FA5}">
                      <a16:colId xmlns:a16="http://schemas.microsoft.com/office/drawing/2014/main" val="3065122305"/>
                    </a:ext>
                  </a:extLst>
                </a:gridCol>
                <a:gridCol w="664414">
                  <a:extLst>
                    <a:ext uri="{9D8B030D-6E8A-4147-A177-3AD203B41FA5}">
                      <a16:colId xmlns:a16="http://schemas.microsoft.com/office/drawing/2014/main" val="2886275166"/>
                    </a:ext>
                  </a:extLst>
                </a:gridCol>
              </a:tblGrid>
              <a:tr h="431899">
                <a:tc>
                  <a:txBody>
                    <a:bodyPr/>
                    <a:lstStyle/>
                    <a:p>
                      <a:r>
                        <a:rPr lang="en-US" sz="1800" b="1" dirty="0">
                          <a:ln>
                            <a:noFill/>
                          </a:ln>
                          <a:solidFill>
                            <a:srgbClr val="E9D552"/>
                          </a:solidFill>
                          <a:latin typeface="+mn-lt"/>
                        </a:rPr>
                        <a:t>About the report</a:t>
                      </a:r>
                      <a:endParaRPr lang="en-GB" sz="1800" b="1" dirty="0">
                        <a:ln>
                          <a:noFill/>
                        </a:ln>
                        <a:solidFill>
                          <a:srgbClr val="E9D552"/>
                        </a:solidFill>
                        <a:latin typeface="+mn-lt"/>
                      </a:endParaRPr>
                    </a:p>
                  </a:txBody>
                  <a:tcPr marL="0" marR="0" marT="0" marB="0" anchor="ctr">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lang="en-GB" sz="1800" b="0" u="none" baseline="0">
                          <a:ln>
                            <a:noFill/>
                          </a:ln>
                          <a:solidFill>
                            <a:schemeClr val="tx1">
                              <a:lumMod val="65000"/>
                              <a:lumOff val="35000"/>
                            </a:schemeClr>
                          </a:solidFill>
                          <a:uFill>
                            <a:solidFill>
                              <a:schemeClr val="bg1"/>
                            </a:solidFill>
                          </a:uFill>
                          <a:latin typeface="+mn-lt"/>
                          <a:sym typeface="Wingdings 3"/>
                        </a:rPr>
                        <a:t>2</a:t>
                      </a:r>
                      <a:endParaRPr kumimoji="0" lang="en-GB" sz="1800" b="0" i="0" u="none" strike="noStrike" kern="1200" cap="none" spc="0" normalizeH="0" baseline="0" noProof="0">
                        <a:ln>
                          <a:noFill/>
                        </a:ln>
                        <a:solidFill>
                          <a:schemeClr val="tx1">
                            <a:lumMod val="65000"/>
                            <a:lumOff val="35000"/>
                          </a:schemeClr>
                        </a:solidFill>
                        <a:effectLst/>
                        <a:uLnTx/>
                        <a:uFill>
                          <a:solidFill>
                            <a:schemeClr val="bg1"/>
                          </a:solidFill>
                        </a:uFill>
                        <a:latin typeface="+mn-lt"/>
                        <a:ea typeface="+mn-ea"/>
                        <a:cs typeface="+mn-cs"/>
                      </a:endParaRPr>
                    </a:p>
                  </a:txBody>
                  <a:tcPr marL="0" marR="0" marT="0" marB="0" anchor="ctr">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659622293"/>
                  </a:ext>
                </a:extLst>
              </a:tr>
              <a:tr h="431899">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lang="en-US" sz="1800" b="1" dirty="0">
                          <a:ln>
                            <a:noFill/>
                          </a:ln>
                          <a:solidFill>
                            <a:srgbClr val="E9D552"/>
                          </a:solidFill>
                          <a:latin typeface="+mn-lt"/>
                        </a:rPr>
                        <a:t>Highlights</a:t>
                      </a:r>
                      <a:endParaRPr lang="en-GB" sz="1800" b="1" dirty="0">
                        <a:ln>
                          <a:noFill/>
                        </a:ln>
                        <a:solidFill>
                          <a:srgbClr val="E9D552"/>
                        </a:solidFill>
                        <a:latin typeface="+mn-lt"/>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mn-lt"/>
                          <a:ea typeface="+mn-ea"/>
                          <a:cs typeface="+mn-cs"/>
                          <a:sym typeface="Wingdings 3"/>
                        </a:rPr>
                        <a:t>5</a:t>
                      </a:r>
                      <a:endParaRPr kumimoji="0" lang="en-GB" sz="1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516177298"/>
                  </a:ext>
                </a:extLst>
              </a:tr>
              <a:tr h="443692">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kumimoji="0" lang="en-US" sz="1800" b="1" u="none" strike="noStrike" kern="1200" cap="none" spc="0" normalizeH="0" baseline="0" noProof="0" dirty="0">
                          <a:ln>
                            <a:noFill/>
                          </a:ln>
                          <a:solidFill>
                            <a:srgbClr val="E9D552"/>
                          </a:solidFill>
                          <a:effectLst/>
                          <a:uLnTx/>
                          <a:uFillTx/>
                          <a:latin typeface="+mn-lt"/>
                        </a:rPr>
                        <a:t>Mini-grid business models</a:t>
                      </a:r>
                      <a:endParaRPr kumimoji="0" lang="en-GB" sz="1800" b="1" i="0" u="none" strike="noStrike" kern="1200" cap="none" spc="0" normalizeH="0" baseline="0" noProof="0" dirty="0">
                        <a:ln>
                          <a:noFill/>
                        </a:ln>
                        <a:solidFill>
                          <a:srgbClr val="E9D552"/>
                        </a:solidFill>
                        <a:effectLst/>
                        <a:uLnTx/>
                        <a:uFillTx/>
                        <a:latin typeface="+mn-lt"/>
                        <a:ea typeface="+mn-ea"/>
                        <a:cs typeface="+mn-cs"/>
                      </a:endParaRP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9</a:t>
                      </a: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41901084"/>
                  </a:ext>
                </a:extLst>
              </a:tr>
              <a:tr h="431899">
                <a:tc>
                  <a:txBody>
                    <a:bodyPr/>
                    <a:lstStyle/>
                    <a:p>
                      <a:pPr marL="0" marR="0" lvl="0" indent="0" algn="l" defTabSz="914406"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9D552"/>
                          </a:solidFill>
                          <a:effectLst/>
                          <a:uLnTx/>
                          <a:uFillTx/>
                          <a:latin typeface="+mn-lt"/>
                          <a:ea typeface="+mn-ea"/>
                          <a:cs typeface="+mn-cs"/>
                        </a:rPr>
                        <a:t>Adoption of mini-grids in humanitarian context</a:t>
                      </a: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0" marR="0" lvl="0" indent="0" algn="r" defTabSz="914406"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13</a:t>
                      </a:r>
                    </a:p>
                  </a:txBody>
                  <a:tcPr marL="0" marR="0" marT="0" marB="0" anchor="ct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263796301"/>
                  </a:ext>
                </a:extLst>
              </a:tr>
            </a:tbl>
          </a:graphicData>
        </a:graphic>
      </p:graphicFrame>
    </p:spTree>
    <p:extLst>
      <p:ext uri="{BB962C8B-B14F-4D97-AF65-F5344CB8AC3E}">
        <p14:creationId xmlns:p14="http://schemas.microsoft.com/office/powerpoint/2010/main" val="3937393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0AB216-9544-FA45-A324-502D942209D5}"/>
              </a:ext>
            </a:extLst>
          </p:cNvPr>
          <p:cNvSpPr/>
          <p:nvPr/>
        </p:nvSpPr>
        <p:spPr>
          <a:xfrm>
            <a:off x="0" y="14748"/>
            <a:ext cx="9144000" cy="5143500"/>
          </a:xfrm>
          <a:prstGeom prst="rect">
            <a:avLst/>
          </a:prstGeom>
          <a:solidFill>
            <a:srgbClr val="E9D55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sz="900"/>
          </a:p>
        </p:txBody>
      </p:sp>
      <p:sp>
        <p:nvSpPr>
          <p:cNvPr id="3" name="Rectangle 2">
            <a:extLst>
              <a:ext uri="{FF2B5EF4-FFF2-40B4-BE49-F238E27FC236}">
                <a16:creationId xmlns:a16="http://schemas.microsoft.com/office/drawing/2014/main" id="{D8BC78E3-133E-B341-B75D-99D464C7E83D}"/>
              </a:ext>
            </a:extLst>
          </p:cNvPr>
          <p:cNvSpPr/>
          <p:nvPr/>
        </p:nvSpPr>
        <p:spPr>
          <a:xfrm>
            <a:off x="353024" y="1397991"/>
            <a:ext cx="6740949" cy="1102866"/>
          </a:xfrm>
          <a:prstGeom prst="rect">
            <a:avLst/>
          </a:prstGeom>
        </p:spPr>
        <p:txBody>
          <a:bodyPr wrap="square">
            <a:spAutoFit/>
          </a:bodyPr>
          <a:lstStyle/>
          <a:p>
            <a:r>
              <a:rPr lang="en-US" sz="3200" b="1" dirty="0">
                <a:solidFill>
                  <a:schemeClr val="bg1"/>
                </a:solidFill>
              </a:rPr>
              <a:t>About the Mini-Grids Partnership </a:t>
            </a:r>
          </a:p>
          <a:p>
            <a:r>
              <a:rPr lang="en-US" sz="3200" b="1" dirty="0">
                <a:solidFill>
                  <a:schemeClr val="bg1"/>
                </a:solidFill>
              </a:rPr>
              <a:t>and the Report</a:t>
            </a:r>
            <a:endParaRPr lang="en-BR" sz="2800" b="1" dirty="0"/>
          </a:p>
        </p:txBody>
      </p:sp>
    </p:spTree>
    <p:extLst>
      <p:ext uri="{BB962C8B-B14F-4D97-AF65-F5344CB8AC3E}">
        <p14:creationId xmlns:p14="http://schemas.microsoft.com/office/powerpoint/2010/main" val="4028088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4294967295"/>
          </p:nvPr>
        </p:nvSpPr>
        <p:spPr>
          <a:xfrm>
            <a:off x="217083" y="356845"/>
            <a:ext cx="5757150" cy="573227"/>
          </a:xfrm>
          <a:prstGeom prst="rect">
            <a:avLst/>
          </a:prstGeom>
        </p:spPr>
        <p:txBody>
          <a:bodyPr/>
          <a:lstStyle/>
          <a:p>
            <a:pPr marL="0" indent="0">
              <a:buNone/>
            </a:pPr>
            <a:r>
              <a:rPr lang="en-US" sz="2800" b="1" dirty="0">
                <a:solidFill>
                  <a:srgbClr val="E9D552"/>
                </a:solidFill>
              </a:rPr>
              <a:t>Mini-Grids Partnership</a:t>
            </a:r>
          </a:p>
        </p:txBody>
      </p:sp>
      <p:sp>
        <p:nvSpPr>
          <p:cNvPr id="5" name="ctsSectionHeader">
            <a:extLst>
              <a:ext uri="{FF2B5EF4-FFF2-40B4-BE49-F238E27FC236}">
                <a16:creationId xmlns:a16="http://schemas.microsoft.com/office/drawing/2014/main" id="{28F92A13-AB0E-7F4F-BA63-12E4292CD8AD}"/>
              </a:ext>
            </a:extLst>
          </p:cNvPr>
          <p:cNvSpPr txBox="1"/>
          <p:nvPr/>
        </p:nvSpPr>
        <p:spPr>
          <a:xfrm>
            <a:off x="323528" y="195486"/>
            <a:ext cx="5481031" cy="115096"/>
          </a:xfrm>
          <a:prstGeom prst="rect">
            <a:avLst/>
          </a:prstGeom>
          <a:noFill/>
        </p:spPr>
        <p:txBody>
          <a:bodyPr wrap="square" lIns="0" tIns="0" rIns="0" bIns="0" rtlCol="0">
            <a:spAutoFit/>
          </a:bodyPr>
          <a:lstStyle/>
          <a:p>
            <a:pPr marL="0" indent="0">
              <a:buNone/>
            </a:pPr>
            <a:r>
              <a:rPr lang="en-US" sz="748" b="1" dirty="0">
                <a:solidFill>
                  <a:schemeClr val="bg1">
                    <a:lumMod val="50000"/>
                  </a:schemeClr>
                </a:solidFill>
              </a:rPr>
              <a:t>MGP overview</a:t>
            </a:r>
          </a:p>
        </p:txBody>
      </p:sp>
      <p:sp>
        <p:nvSpPr>
          <p:cNvPr id="18" name="Content Placeholder 3">
            <a:extLst>
              <a:ext uri="{FF2B5EF4-FFF2-40B4-BE49-F238E27FC236}">
                <a16:creationId xmlns:a16="http://schemas.microsoft.com/office/drawing/2014/main" id="{D28129A1-7AB5-8341-A815-0587FC761EB0}"/>
              </a:ext>
            </a:extLst>
          </p:cNvPr>
          <p:cNvSpPr txBox="1">
            <a:spLocks/>
          </p:cNvSpPr>
          <p:nvPr/>
        </p:nvSpPr>
        <p:spPr>
          <a:xfrm>
            <a:off x="228499" y="1149459"/>
            <a:ext cx="3971367" cy="2087950"/>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a:buClr>
                <a:srgbClr val="E9D552"/>
              </a:buClr>
            </a:pPr>
            <a:r>
              <a:rPr lang="en-US" dirty="0"/>
              <a:t>A consortium of over 300 mini-grid stakeholders such as financiers, developers, facilitators, and policymakers</a:t>
            </a:r>
          </a:p>
          <a:p>
            <a:pPr>
              <a:buClr>
                <a:srgbClr val="E9D552"/>
              </a:buClr>
            </a:pPr>
            <a:r>
              <a:rPr lang="en-US" dirty="0"/>
              <a:t>Tapping on collective experience of its members to accelerate the development and deployment of clean energy mini-grids</a:t>
            </a:r>
          </a:p>
          <a:p>
            <a:pPr lvl="1">
              <a:buClr>
                <a:srgbClr val="E9D552"/>
              </a:buClr>
              <a:buFont typeface="Wingdings" panose="05000000000000000000" pitchFamily="2" charset="2"/>
              <a:buChar char="§"/>
            </a:pPr>
            <a:r>
              <a:rPr lang="en-US" dirty="0"/>
              <a:t>Coordinate sector knowledge and action</a:t>
            </a:r>
          </a:p>
          <a:p>
            <a:pPr lvl="1">
              <a:buClr>
                <a:srgbClr val="E9D552"/>
              </a:buClr>
              <a:buFont typeface="Wingdings" panose="05000000000000000000" pitchFamily="2" charset="2"/>
              <a:buChar char="§"/>
            </a:pPr>
            <a:r>
              <a:rPr lang="en-US" dirty="0"/>
              <a:t>Champion the sector &amp; help shape policy for public and private sector</a:t>
            </a:r>
          </a:p>
          <a:p>
            <a:pPr lvl="1">
              <a:buClr>
                <a:srgbClr val="E9D552"/>
              </a:buClr>
              <a:buFont typeface="Wingdings" panose="05000000000000000000" pitchFamily="2" charset="2"/>
              <a:buChar char="§"/>
            </a:pPr>
            <a:r>
              <a:rPr lang="en-US" dirty="0"/>
              <a:t>Broker partnerships</a:t>
            </a:r>
          </a:p>
          <a:p>
            <a:pPr lvl="1">
              <a:buClr>
                <a:srgbClr val="E9D552"/>
              </a:buClr>
            </a:pPr>
            <a:endParaRPr lang="en-US" dirty="0"/>
          </a:p>
        </p:txBody>
      </p:sp>
      <p:sp>
        <p:nvSpPr>
          <p:cNvPr id="11" name="TextBox 10">
            <a:extLst>
              <a:ext uri="{FF2B5EF4-FFF2-40B4-BE49-F238E27FC236}">
                <a16:creationId xmlns:a16="http://schemas.microsoft.com/office/drawing/2014/main" id="{89A0F196-C081-4948-BA9F-E11CF4BCF1A3}"/>
              </a:ext>
            </a:extLst>
          </p:cNvPr>
          <p:cNvSpPr txBox="1"/>
          <p:nvPr/>
        </p:nvSpPr>
        <p:spPr>
          <a:xfrm>
            <a:off x="4902806" y="1468242"/>
            <a:ext cx="792088" cy="184666"/>
          </a:xfrm>
          <a:prstGeom prst="rect">
            <a:avLst/>
          </a:prstGeom>
          <a:noFill/>
        </p:spPr>
        <p:txBody>
          <a:bodyPr wrap="square" lIns="0" tIns="0" rIns="0" bIns="0" rtlCol="0">
            <a:spAutoFit/>
          </a:bodyPr>
          <a:lstStyle/>
          <a:p>
            <a:r>
              <a:rPr lang="en-GB" sz="1200" b="1">
                <a:solidFill>
                  <a:srgbClr val="E9D552"/>
                </a:solidFill>
              </a:rPr>
              <a:t>Secretariat</a:t>
            </a:r>
          </a:p>
        </p:txBody>
      </p:sp>
      <p:sp>
        <p:nvSpPr>
          <p:cNvPr id="14" name="TextBox 13">
            <a:extLst>
              <a:ext uri="{FF2B5EF4-FFF2-40B4-BE49-F238E27FC236}">
                <a16:creationId xmlns:a16="http://schemas.microsoft.com/office/drawing/2014/main" id="{618E54A6-0461-4782-A79B-3F487430FBB2}"/>
              </a:ext>
            </a:extLst>
          </p:cNvPr>
          <p:cNvSpPr txBox="1"/>
          <p:nvPr/>
        </p:nvSpPr>
        <p:spPr>
          <a:xfrm>
            <a:off x="7146793" y="1468242"/>
            <a:ext cx="1800200" cy="184666"/>
          </a:xfrm>
          <a:prstGeom prst="rect">
            <a:avLst/>
          </a:prstGeom>
          <a:noFill/>
        </p:spPr>
        <p:txBody>
          <a:bodyPr wrap="square" lIns="0" tIns="0" rIns="0" bIns="0" rtlCol="0">
            <a:spAutoFit/>
          </a:bodyPr>
          <a:lstStyle/>
          <a:p>
            <a:r>
              <a:rPr lang="en-GB" sz="1200" b="1">
                <a:solidFill>
                  <a:srgbClr val="E9D552"/>
                </a:solidFill>
              </a:rPr>
              <a:t>Steering Committee</a:t>
            </a:r>
          </a:p>
        </p:txBody>
      </p:sp>
      <p:pic>
        <p:nvPicPr>
          <p:cNvPr id="12" name="Picture 11" descr="A close up of a sign&#10;&#10;Description automatically generated">
            <a:extLst>
              <a:ext uri="{FF2B5EF4-FFF2-40B4-BE49-F238E27FC236}">
                <a16:creationId xmlns:a16="http://schemas.microsoft.com/office/drawing/2014/main" id="{C67E854D-F406-441F-B481-CD7DB8370F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1796119"/>
            <a:ext cx="830699" cy="834873"/>
          </a:xfrm>
          <a:prstGeom prst="rect">
            <a:avLst/>
          </a:prstGeom>
        </p:spPr>
      </p:pic>
      <p:pic>
        <p:nvPicPr>
          <p:cNvPr id="15" name="Picture 14" descr="A picture containing drawing, parked&#10;&#10;Description automatically generated">
            <a:extLst>
              <a:ext uri="{FF2B5EF4-FFF2-40B4-BE49-F238E27FC236}">
                <a16:creationId xmlns:a16="http://schemas.microsoft.com/office/drawing/2014/main" id="{7F3AF1AE-6928-463E-BB03-4B5870DB96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5525" y="383271"/>
            <a:ext cx="1045096" cy="1045096"/>
          </a:xfrm>
          <a:prstGeom prst="rect">
            <a:avLst/>
          </a:prstGeom>
        </p:spPr>
      </p:pic>
      <p:pic>
        <p:nvPicPr>
          <p:cNvPr id="17" name="Picture 16" descr="A picture containing room&#10;&#10;Description automatically generated">
            <a:extLst>
              <a:ext uri="{FF2B5EF4-FFF2-40B4-BE49-F238E27FC236}">
                <a16:creationId xmlns:a16="http://schemas.microsoft.com/office/drawing/2014/main" id="{C957F0A4-3445-4FC7-80E0-6CE09416A6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9976" y="1796119"/>
            <a:ext cx="1003143" cy="575734"/>
          </a:xfrm>
          <a:prstGeom prst="rect">
            <a:avLst/>
          </a:prstGeom>
        </p:spPr>
      </p:pic>
      <p:pic>
        <p:nvPicPr>
          <p:cNvPr id="22" name="Picture 21" descr="A picture containing food&#10;&#10;Description automatically generated">
            <a:extLst>
              <a:ext uri="{FF2B5EF4-FFF2-40B4-BE49-F238E27FC236}">
                <a16:creationId xmlns:a16="http://schemas.microsoft.com/office/drawing/2014/main" id="{066FB668-1990-44B8-8243-B98C0230D83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28697" y="1650099"/>
            <a:ext cx="1164791" cy="900324"/>
          </a:xfrm>
          <a:prstGeom prst="rect">
            <a:avLst/>
          </a:prstGeom>
        </p:spPr>
      </p:pic>
      <p:pic>
        <p:nvPicPr>
          <p:cNvPr id="24" name="Picture 23" descr="A picture containing drawing&#10;&#10;Description automatically generated">
            <a:extLst>
              <a:ext uri="{FF2B5EF4-FFF2-40B4-BE49-F238E27FC236}">
                <a16:creationId xmlns:a16="http://schemas.microsoft.com/office/drawing/2014/main" id="{D6DB033F-9A6B-4F51-9FD8-75AA11089E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2438" y="2532223"/>
            <a:ext cx="936104" cy="635213"/>
          </a:xfrm>
          <a:prstGeom prst="rect">
            <a:avLst/>
          </a:prstGeom>
        </p:spPr>
      </p:pic>
      <p:pic>
        <p:nvPicPr>
          <p:cNvPr id="1028" name="Picture 4">
            <a:extLst>
              <a:ext uri="{FF2B5EF4-FFF2-40B4-BE49-F238E27FC236}">
                <a16:creationId xmlns:a16="http://schemas.microsoft.com/office/drawing/2014/main" id="{49684569-7ACB-42B8-B7A3-740DD1A2B5C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07408" y="2544743"/>
            <a:ext cx="620891" cy="5757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7048AF92-6B3E-44C6-B636-BD19705AFA3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02438" y="3370607"/>
            <a:ext cx="620891" cy="32311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49D4E0EC-A599-44E4-9EE0-2CC48182A27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62600" y="3354919"/>
            <a:ext cx="1279361" cy="32311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C658748B-2A8F-4DA9-B50D-F7DD485E57DC}"/>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13548" y="2574962"/>
            <a:ext cx="576842" cy="635213"/>
          </a:xfrm>
          <a:prstGeom prst="rect">
            <a:avLst/>
          </a:prstGeom>
          <a:noFill/>
        </p:spPr>
      </p:pic>
      <p:pic>
        <p:nvPicPr>
          <p:cNvPr id="31" name="Picture 30" descr="A close up of a sign&#10;&#10;Description automatically generated">
            <a:extLst>
              <a:ext uri="{FF2B5EF4-FFF2-40B4-BE49-F238E27FC236}">
                <a16:creationId xmlns:a16="http://schemas.microsoft.com/office/drawing/2014/main" id="{36994E95-3FEF-4BFF-979C-2DFB2E611376}"/>
              </a:ext>
            </a:extLst>
          </p:cNvPr>
          <p:cNvPicPr>
            <a:picLocks noChangeAspect="1"/>
          </p:cNvPicPr>
          <p:nvPr/>
        </p:nvPicPr>
        <p:blipFill>
          <a:blip r:embed="rId12"/>
          <a:stretch>
            <a:fillRect/>
          </a:stretch>
        </p:blipFill>
        <p:spPr>
          <a:xfrm>
            <a:off x="6570891" y="3893779"/>
            <a:ext cx="1196832" cy="316343"/>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5E7A4CC-9EC6-4707-9B2A-5B80F402349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82489" y="4190307"/>
            <a:ext cx="746095" cy="746095"/>
          </a:xfrm>
          <a:prstGeom prst="rect">
            <a:avLst/>
          </a:prstGeom>
        </p:spPr>
      </p:pic>
      <p:pic>
        <p:nvPicPr>
          <p:cNvPr id="28" name="Picture 27" descr="A close up of a logo&#10;&#10;Description automatically generated">
            <a:extLst>
              <a:ext uri="{FF2B5EF4-FFF2-40B4-BE49-F238E27FC236}">
                <a16:creationId xmlns:a16="http://schemas.microsoft.com/office/drawing/2014/main" id="{7AA3553F-8E0E-4B5E-959C-FAE2E0AD269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644008" y="2892568"/>
            <a:ext cx="1652298" cy="468151"/>
          </a:xfrm>
          <a:prstGeom prst="rect">
            <a:avLst/>
          </a:prstGeom>
        </p:spPr>
      </p:pic>
      <p:pic>
        <p:nvPicPr>
          <p:cNvPr id="1040" name="Picture 16">
            <a:extLst>
              <a:ext uri="{FF2B5EF4-FFF2-40B4-BE49-F238E27FC236}">
                <a16:creationId xmlns:a16="http://schemas.microsoft.com/office/drawing/2014/main" id="{8D547393-B0DC-491A-B90F-1105A19F544E}"/>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823363" y="4349319"/>
            <a:ext cx="823050" cy="487946"/>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23BCC9D8-74FC-4A98-A79A-7797D9FA2892}"/>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734223" y="3837741"/>
            <a:ext cx="1279360" cy="46893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a:extLst>
              <a:ext uri="{FF2B5EF4-FFF2-40B4-BE49-F238E27FC236}">
                <a16:creationId xmlns:a16="http://schemas.microsoft.com/office/drawing/2014/main" id="{295106D7-15E0-4310-B0BB-C7B19CDCC508}"/>
              </a:ext>
            </a:extLst>
          </p:cNvPr>
          <p:cNvSpPr/>
          <p:nvPr/>
        </p:nvSpPr>
        <p:spPr>
          <a:xfrm>
            <a:off x="274791" y="4030568"/>
            <a:ext cx="2928613" cy="764312"/>
          </a:xfrm>
          <a:prstGeom prst="rect">
            <a:avLst/>
          </a:prstGeom>
        </p:spPr>
        <p:txBody>
          <a:bodyPr wrap="square">
            <a:spAutoFit/>
          </a:bodyPr>
          <a:lstStyle/>
          <a:p>
            <a:pPr algn="ctr"/>
            <a:endParaRPr lang="en-US" sz="2100" dirty="0">
              <a:solidFill>
                <a:srgbClr val="212121"/>
              </a:solidFill>
            </a:endParaRPr>
          </a:p>
          <a:p>
            <a:pPr algn="ctr"/>
            <a:endParaRPr lang="en-US" sz="2100" dirty="0">
              <a:solidFill>
                <a:srgbClr val="212121"/>
              </a:solidFill>
            </a:endParaRPr>
          </a:p>
        </p:txBody>
      </p:sp>
      <p:sp>
        <p:nvSpPr>
          <p:cNvPr id="25" name="Freeform: Shape 24">
            <a:extLst>
              <a:ext uri="{FF2B5EF4-FFF2-40B4-BE49-F238E27FC236}">
                <a16:creationId xmlns:a16="http://schemas.microsoft.com/office/drawing/2014/main" id="{7CCC8888-18FB-45AC-BE72-3B26687D59DF}"/>
              </a:ext>
            </a:extLst>
          </p:cNvPr>
          <p:cNvSpPr/>
          <p:nvPr/>
        </p:nvSpPr>
        <p:spPr>
          <a:xfrm>
            <a:off x="249832" y="3676156"/>
            <a:ext cx="3679834" cy="1345900"/>
          </a:xfrm>
          <a:custGeom>
            <a:avLst/>
            <a:gdLst>
              <a:gd name="connsiteX0" fmla="*/ 4876800 w 9829800"/>
              <a:gd name="connsiteY0" fmla="*/ 0 h 2922187"/>
              <a:gd name="connsiteX1" fmla="*/ 6019800 w 9829800"/>
              <a:gd name="connsiteY1" fmla="*/ 609600 h 2922187"/>
              <a:gd name="connsiteX2" fmla="*/ 9829800 w 9829800"/>
              <a:gd name="connsiteY2" fmla="*/ 609600 h 2922187"/>
              <a:gd name="connsiteX3" fmla="*/ 9829800 w 9829800"/>
              <a:gd name="connsiteY3" fmla="*/ 2922187 h 2922187"/>
              <a:gd name="connsiteX4" fmla="*/ 0 w 9829800"/>
              <a:gd name="connsiteY4" fmla="*/ 2922187 h 2922187"/>
              <a:gd name="connsiteX5" fmla="*/ 0 w 9829800"/>
              <a:gd name="connsiteY5" fmla="*/ 609600 h 2922187"/>
              <a:gd name="connsiteX6" fmla="*/ 3733800 w 9829800"/>
              <a:gd name="connsiteY6" fmla="*/ 609600 h 292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9800" h="2922187">
                <a:moveTo>
                  <a:pt x="4876800" y="0"/>
                </a:moveTo>
                <a:lnTo>
                  <a:pt x="6019800" y="609600"/>
                </a:lnTo>
                <a:lnTo>
                  <a:pt x="9829800" y="609600"/>
                </a:lnTo>
                <a:lnTo>
                  <a:pt x="9829800" y="2922187"/>
                </a:lnTo>
                <a:lnTo>
                  <a:pt x="0" y="2922187"/>
                </a:lnTo>
                <a:lnTo>
                  <a:pt x="0" y="609600"/>
                </a:lnTo>
                <a:lnTo>
                  <a:pt x="3733800" y="609600"/>
                </a:lnTo>
                <a:close/>
              </a:path>
            </a:pathLst>
          </a:custGeom>
          <a:solidFill>
            <a:srgbClr val="E9D552">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rgbClr val="212121"/>
              </a:solidFill>
            </a:endParaRPr>
          </a:p>
          <a:p>
            <a:pPr algn="ctr"/>
            <a:r>
              <a:rPr lang="en-US" sz="1200" dirty="0">
                <a:solidFill>
                  <a:srgbClr val="212121"/>
                </a:solidFill>
              </a:rPr>
              <a:t>An </a:t>
            </a:r>
            <a:r>
              <a:rPr lang="en-US" sz="1200" b="1" dirty="0">
                <a:solidFill>
                  <a:srgbClr val="212121"/>
                </a:solidFill>
              </a:rPr>
              <a:t>“umbrella” group that bridges discrete but related stakeholders and initiatives</a:t>
            </a:r>
            <a:r>
              <a:rPr lang="en-US" sz="1200" dirty="0">
                <a:solidFill>
                  <a:srgbClr val="212121"/>
                </a:solidFill>
              </a:rPr>
              <a:t>, especially those of industry, government and investors; </a:t>
            </a:r>
            <a:r>
              <a:rPr lang="en-US" sz="1200" b="1" dirty="0">
                <a:solidFill>
                  <a:srgbClr val="212121"/>
                </a:solidFill>
              </a:rPr>
              <a:t>tapping on collective experience of its members </a:t>
            </a:r>
          </a:p>
        </p:txBody>
      </p:sp>
      <p:sp>
        <p:nvSpPr>
          <p:cNvPr id="27" name="Rectangle: Rounded Corners 26">
            <a:extLst>
              <a:ext uri="{FF2B5EF4-FFF2-40B4-BE49-F238E27FC236}">
                <a16:creationId xmlns:a16="http://schemas.microsoft.com/office/drawing/2014/main" id="{E0D105CD-DB66-4F25-A2A6-555C4AF87E7E}"/>
              </a:ext>
            </a:extLst>
          </p:cNvPr>
          <p:cNvSpPr/>
          <p:nvPr/>
        </p:nvSpPr>
        <p:spPr>
          <a:xfrm rot="5400000">
            <a:off x="4555282" y="1723660"/>
            <a:ext cx="1819373" cy="1785938"/>
          </a:xfrm>
          <a:prstGeom prst="roundRect">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a:ea typeface="+mn-ea"/>
              <a:cs typeface="+mn-cs"/>
            </a:endParaRPr>
          </a:p>
        </p:txBody>
      </p:sp>
      <p:sp>
        <p:nvSpPr>
          <p:cNvPr id="32" name="Rectangle: Rounded Corners 31">
            <a:extLst>
              <a:ext uri="{FF2B5EF4-FFF2-40B4-BE49-F238E27FC236}">
                <a16:creationId xmlns:a16="http://schemas.microsoft.com/office/drawing/2014/main" id="{EF9A8FCB-9D64-4445-9BED-F6C7DD3359ED}"/>
              </a:ext>
            </a:extLst>
          </p:cNvPr>
          <p:cNvSpPr/>
          <p:nvPr/>
        </p:nvSpPr>
        <p:spPr>
          <a:xfrm>
            <a:off x="6503515" y="1671222"/>
            <a:ext cx="2535027" cy="3265179"/>
          </a:xfrm>
          <a:prstGeom prst="roundRect">
            <a:avLst/>
          </a:prstGeom>
          <a:noFill/>
          <a:ln w="127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elvetica"/>
              <a:ea typeface="+mn-ea"/>
              <a:cs typeface="+mn-cs"/>
            </a:endParaRPr>
          </a:p>
        </p:txBody>
      </p:sp>
    </p:spTree>
    <p:extLst>
      <p:ext uri="{BB962C8B-B14F-4D97-AF65-F5344CB8AC3E}">
        <p14:creationId xmlns:p14="http://schemas.microsoft.com/office/powerpoint/2010/main" val="1132825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4294967295"/>
          </p:nvPr>
        </p:nvSpPr>
        <p:spPr>
          <a:xfrm>
            <a:off x="255010" y="324474"/>
            <a:ext cx="7045442" cy="573227"/>
          </a:xfrm>
          <a:prstGeom prst="rect">
            <a:avLst/>
          </a:prstGeom>
        </p:spPr>
        <p:txBody>
          <a:bodyPr anchor="t"/>
          <a:lstStyle/>
          <a:p>
            <a:pPr marL="0" indent="0">
              <a:buNone/>
            </a:pPr>
            <a:r>
              <a:rPr lang="en-US" sz="2800" b="1" dirty="0">
                <a:solidFill>
                  <a:srgbClr val="E9D552"/>
                </a:solidFill>
                <a:cs typeface="Arial"/>
              </a:rPr>
              <a:t>About the </a:t>
            </a:r>
            <a:r>
              <a:rPr lang="en-US" sz="2800" b="1" dirty="0">
                <a:solidFill>
                  <a:srgbClr val="E9D552"/>
                </a:solidFill>
              </a:rPr>
              <a:t>State of the Global Mini-grids Market Report 2020</a:t>
            </a:r>
          </a:p>
          <a:p>
            <a:pPr marL="0" indent="0">
              <a:buNone/>
            </a:pPr>
            <a:endParaRPr lang="en-US" dirty="0"/>
          </a:p>
        </p:txBody>
      </p:sp>
      <p:sp>
        <p:nvSpPr>
          <p:cNvPr id="5" name="ctsSectionHeader">
            <a:extLst>
              <a:ext uri="{FF2B5EF4-FFF2-40B4-BE49-F238E27FC236}">
                <a16:creationId xmlns:a16="http://schemas.microsoft.com/office/drawing/2014/main" id="{28F92A13-AB0E-7F4F-BA63-12E4292CD8AD}"/>
              </a:ext>
            </a:extLst>
          </p:cNvPr>
          <p:cNvSpPr txBox="1"/>
          <p:nvPr/>
        </p:nvSpPr>
        <p:spPr>
          <a:xfrm>
            <a:off x="255010" y="170136"/>
            <a:ext cx="5481031" cy="115096"/>
          </a:xfrm>
          <a:prstGeom prst="rect">
            <a:avLst/>
          </a:prstGeom>
          <a:noFill/>
        </p:spPr>
        <p:txBody>
          <a:bodyPr wrap="square" lIns="0" tIns="0" rIns="0" bIns="0" rtlCol="0">
            <a:spAutoFit/>
          </a:bodyPr>
          <a:lstStyle/>
          <a:p>
            <a:pPr marL="0" indent="0">
              <a:buNone/>
            </a:pPr>
            <a:r>
              <a:rPr lang="en-US" sz="748" b="1" dirty="0">
                <a:solidFill>
                  <a:schemeClr val="bg1">
                    <a:lumMod val="50000"/>
                  </a:schemeClr>
                </a:solidFill>
              </a:rPr>
              <a:t>Report overview</a:t>
            </a:r>
          </a:p>
        </p:txBody>
      </p:sp>
      <p:sp>
        <p:nvSpPr>
          <p:cNvPr id="16" name="Freeform 5">
            <a:extLst>
              <a:ext uri="{FF2B5EF4-FFF2-40B4-BE49-F238E27FC236}">
                <a16:creationId xmlns:a16="http://schemas.microsoft.com/office/drawing/2014/main" id="{D5E299F4-BAF4-402B-82DB-3CBA42BDC03B}"/>
              </a:ext>
            </a:extLst>
          </p:cNvPr>
          <p:cNvSpPr>
            <a:spLocks/>
          </p:cNvSpPr>
          <p:nvPr/>
        </p:nvSpPr>
        <p:spPr bwMode="auto">
          <a:xfrm flipH="1">
            <a:off x="669249" y="1318148"/>
            <a:ext cx="3089875" cy="1163005"/>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solidFill>
            <a:srgbClr val="E9D552"/>
          </a:solidFill>
          <a:ln w="12700" cap="flat" cmpd="sng" algn="ctr">
            <a:noFill/>
            <a:prstDash val="solid"/>
            <a:miter lim="800000"/>
          </a:ln>
          <a:effectLst/>
        </p:spPr>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algn="ctr" defTabSz="731520">
              <a:defRPr/>
            </a:pPr>
            <a:r>
              <a:rPr lang="en-US" sz="1600" b="1" dirty="0">
                <a:solidFill>
                  <a:prstClr val="white"/>
                </a:solidFill>
                <a:latin typeface="Calibri" panose="020F0502020204030204" pitchFamily="34" charset="0"/>
                <a:ea typeface="Times New Roman" panose="02020603050405020304" pitchFamily="18" charset="0"/>
                <a:cs typeface="Times New Roman" panose="02020603050405020304" pitchFamily="18" charset="0"/>
              </a:rPr>
              <a:t>Raise awareness about and mobilize investments for the global mini-grids sector</a:t>
            </a:r>
            <a:endParaRPr lang="en-US" sz="1600" b="1" kern="0" dirty="0">
              <a:solidFill>
                <a:prstClr val="white"/>
              </a:solidFill>
              <a:latin typeface="Segoe UI"/>
            </a:endParaRPr>
          </a:p>
        </p:txBody>
      </p:sp>
      <p:sp>
        <p:nvSpPr>
          <p:cNvPr id="17" name="Freeform 6">
            <a:extLst>
              <a:ext uri="{FF2B5EF4-FFF2-40B4-BE49-F238E27FC236}">
                <a16:creationId xmlns:a16="http://schemas.microsoft.com/office/drawing/2014/main" id="{796EA2E2-1FAB-41EC-A15F-B04E836E8FA7}"/>
              </a:ext>
            </a:extLst>
          </p:cNvPr>
          <p:cNvSpPr>
            <a:spLocks/>
          </p:cNvSpPr>
          <p:nvPr/>
        </p:nvSpPr>
        <p:spPr bwMode="auto">
          <a:xfrm flipH="1">
            <a:off x="669249" y="2476173"/>
            <a:ext cx="139400" cy="324398"/>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solidFill>
            <a:srgbClr val="E9D552"/>
          </a:solidFill>
          <a:ln>
            <a:noFill/>
          </a:ln>
        </p:spPr>
        <p:txBody>
          <a:bodyPr vert="horz" wrap="square" lIns="73152" tIns="36576" rIns="73152" bIns="36576" numCol="1" anchor="t" anchorCtr="0" compatLnSpc="1">
            <a:prstTxWarp prst="textNoShape">
              <a:avLst/>
            </a:prstTxWarp>
          </a:bodyPr>
          <a:lstStyle/>
          <a:p>
            <a:pPr defTabSz="731520">
              <a:defRPr/>
            </a:pPr>
            <a:endParaRPr lang="en-US" sz="1440" kern="0">
              <a:solidFill>
                <a:prstClr val="black"/>
              </a:solidFill>
              <a:latin typeface="Segoe UI"/>
            </a:endParaRPr>
          </a:p>
        </p:txBody>
      </p:sp>
      <p:sp>
        <p:nvSpPr>
          <p:cNvPr id="18" name="Freeform 5">
            <a:extLst>
              <a:ext uri="{FF2B5EF4-FFF2-40B4-BE49-F238E27FC236}">
                <a16:creationId xmlns:a16="http://schemas.microsoft.com/office/drawing/2014/main" id="{BD920B15-F18E-4D58-8DF0-083D27336702}"/>
              </a:ext>
            </a:extLst>
          </p:cNvPr>
          <p:cNvSpPr>
            <a:spLocks/>
          </p:cNvSpPr>
          <p:nvPr/>
        </p:nvSpPr>
        <p:spPr bwMode="auto">
          <a:xfrm flipH="1">
            <a:off x="4611049" y="1341547"/>
            <a:ext cx="3260890" cy="1084373"/>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solidFill>
            <a:srgbClr val="E9D552"/>
          </a:solidFill>
          <a:ln w="12700" cap="flat" cmpd="sng" algn="ctr">
            <a:noFill/>
            <a:prstDash val="solid"/>
            <a:miter lim="800000"/>
          </a:ln>
          <a:effectLst/>
        </p:spPr>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algn="ctr" defTabSz="731520">
              <a:lnSpc>
                <a:spcPct val="107000"/>
              </a:lnSpc>
            </a:pPr>
            <a:r>
              <a:rPr lang="en-US" sz="1600" b="1" dirty="0">
                <a:solidFill>
                  <a:prstClr val="white"/>
                </a:solidFill>
                <a:latin typeface="Calibri" panose="020F0502020204030204" pitchFamily="34" charset="0"/>
                <a:ea typeface="Times New Roman" panose="02020603050405020304" pitchFamily="18" charset="0"/>
                <a:cs typeface="Times New Roman" panose="02020603050405020304" pitchFamily="18" charset="0"/>
              </a:rPr>
              <a:t>Provide stakeholders with information on the latest market and industry trends in the </a:t>
            </a:r>
          </a:p>
          <a:p>
            <a:pPr algn="ctr" defTabSz="731520">
              <a:lnSpc>
                <a:spcPct val="107000"/>
              </a:lnSpc>
            </a:pPr>
            <a:r>
              <a:rPr lang="en-US" sz="1600" b="1" dirty="0">
                <a:solidFill>
                  <a:prstClr val="white"/>
                </a:solidFill>
                <a:latin typeface="Calibri" panose="020F0502020204030204" pitchFamily="34" charset="0"/>
                <a:ea typeface="Times New Roman" panose="02020603050405020304" pitchFamily="18" charset="0"/>
                <a:cs typeface="Times New Roman" panose="02020603050405020304" pitchFamily="18" charset="0"/>
              </a:rPr>
              <a:t>mini-grids sector</a:t>
            </a:r>
          </a:p>
        </p:txBody>
      </p:sp>
      <p:sp>
        <p:nvSpPr>
          <p:cNvPr id="19" name="Freeform 6">
            <a:extLst>
              <a:ext uri="{FF2B5EF4-FFF2-40B4-BE49-F238E27FC236}">
                <a16:creationId xmlns:a16="http://schemas.microsoft.com/office/drawing/2014/main" id="{1016B67A-0B70-4B2E-8D60-B7348B7915C0}"/>
              </a:ext>
            </a:extLst>
          </p:cNvPr>
          <p:cNvSpPr>
            <a:spLocks/>
          </p:cNvSpPr>
          <p:nvPr/>
        </p:nvSpPr>
        <p:spPr bwMode="auto">
          <a:xfrm flipH="1">
            <a:off x="4616898" y="2420951"/>
            <a:ext cx="139400" cy="324398"/>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solidFill>
            <a:srgbClr val="E9D552"/>
          </a:solidFill>
          <a:ln>
            <a:noFill/>
          </a:ln>
        </p:spPr>
        <p:txBody>
          <a:bodyPr vert="horz" wrap="square" lIns="73152" tIns="36576" rIns="73152" bIns="36576" numCol="1" anchor="t" anchorCtr="0" compatLnSpc="1">
            <a:prstTxWarp prst="textNoShape">
              <a:avLst/>
            </a:prstTxWarp>
          </a:bodyPr>
          <a:lstStyle/>
          <a:p>
            <a:pPr defTabSz="731520">
              <a:defRPr/>
            </a:pPr>
            <a:endParaRPr lang="en-US" sz="1440" kern="0">
              <a:solidFill>
                <a:prstClr val="black"/>
              </a:solidFill>
              <a:latin typeface="Segoe UI"/>
            </a:endParaRPr>
          </a:p>
        </p:txBody>
      </p:sp>
      <p:sp>
        <p:nvSpPr>
          <p:cNvPr id="21" name="Freeform 5">
            <a:extLst>
              <a:ext uri="{FF2B5EF4-FFF2-40B4-BE49-F238E27FC236}">
                <a16:creationId xmlns:a16="http://schemas.microsoft.com/office/drawing/2014/main" id="{B848FADD-E73C-4471-9462-FDEFBB14B581}"/>
              </a:ext>
            </a:extLst>
          </p:cNvPr>
          <p:cNvSpPr>
            <a:spLocks/>
          </p:cNvSpPr>
          <p:nvPr/>
        </p:nvSpPr>
        <p:spPr bwMode="auto">
          <a:xfrm flipH="1">
            <a:off x="5832901" y="2525700"/>
            <a:ext cx="3089875" cy="1163005"/>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solidFill>
            <a:srgbClr val="E9D552"/>
          </a:solidFill>
          <a:ln w="12700" cap="flat" cmpd="sng" algn="ctr">
            <a:noFill/>
            <a:prstDash val="solid"/>
            <a:miter lim="800000"/>
          </a:ln>
          <a:effectLst/>
        </p:spPr>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algn="ctr" defTabSz="731520">
              <a:defRPr/>
            </a:pPr>
            <a:r>
              <a:rPr lang="en-US" sz="1600" b="1" kern="0" dirty="0">
                <a:solidFill>
                  <a:prstClr val="white"/>
                </a:solidFill>
                <a:latin typeface="Segoe UI"/>
              </a:rPr>
              <a:t>First-ever open source public database of projects</a:t>
            </a:r>
          </a:p>
        </p:txBody>
      </p:sp>
      <p:sp>
        <p:nvSpPr>
          <p:cNvPr id="24" name="Freeform 5">
            <a:extLst>
              <a:ext uri="{FF2B5EF4-FFF2-40B4-BE49-F238E27FC236}">
                <a16:creationId xmlns:a16="http://schemas.microsoft.com/office/drawing/2014/main" id="{E528AF89-83CB-4314-BC65-27D7C3B602D8}"/>
              </a:ext>
            </a:extLst>
          </p:cNvPr>
          <p:cNvSpPr>
            <a:spLocks/>
          </p:cNvSpPr>
          <p:nvPr/>
        </p:nvSpPr>
        <p:spPr bwMode="auto">
          <a:xfrm flipH="1">
            <a:off x="1482125" y="2571750"/>
            <a:ext cx="3089875" cy="1163005"/>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solidFill>
            <a:srgbClr val="E9D552"/>
          </a:solidFill>
          <a:ln w="12700" cap="flat" cmpd="sng" algn="ctr">
            <a:noFill/>
            <a:prstDash val="solid"/>
            <a:miter lim="800000"/>
          </a:ln>
          <a:effectLst/>
        </p:spPr>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algn="ctr" defTabSz="731520">
              <a:defRPr/>
            </a:pPr>
            <a:r>
              <a:rPr lang="en-US" sz="1400" b="1" kern="0" dirty="0">
                <a:solidFill>
                  <a:prstClr val="white"/>
                </a:solidFill>
                <a:latin typeface="Segoe UI"/>
              </a:rPr>
              <a:t>Propose viable recommendations for key stakeholders to address challenges for the mini-grid market to scale-up</a:t>
            </a:r>
          </a:p>
        </p:txBody>
      </p:sp>
      <p:sp>
        <p:nvSpPr>
          <p:cNvPr id="34" name="Freeform 6">
            <a:extLst>
              <a:ext uri="{FF2B5EF4-FFF2-40B4-BE49-F238E27FC236}">
                <a16:creationId xmlns:a16="http://schemas.microsoft.com/office/drawing/2014/main" id="{665B2686-D7E5-442D-A168-CBE5A8BE1F8F}"/>
              </a:ext>
            </a:extLst>
          </p:cNvPr>
          <p:cNvSpPr>
            <a:spLocks/>
          </p:cNvSpPr>
          <p:nvPr/>
        </p:nvSpPr>
        <p:spPr bwMode="auto">
          <a:xfrm flipH="1">
            <a:off x="5840343" y="3688705"/>
            <a:ext cx="139400" cy="324398"/>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solidFill>
            <a:srgbClr val="E9D552"/>
          </a:solidFill>
          <a:ln>
            <a:noFill/>
          </a:ln>
        </p:spPr>
        <p:txBody>
          <a:bodyPr vert="horz" wrap="square" lIns="73152" tIns="36576" rIns="73152" bIns="36576" numCol="1" anchor="t" anchorCtr="0" compatLnSpc="1">
            <a:prstTxWarp prst="textNoShape">
              <a:avLst/>
            </a:prstTxWarp>
          </a:bodyPr>
          <a:lstStyle/>
          <a:p>
            <a:pPr defTabSz="731520">
              <a:defRPr/>
            </a:pPr>
            <a:endParaRPr lang="en-US" sz="1440" kern="0">
              <a:solidFill>
                <a:prstClr val="black"/>
              </a:solidFill>
              <a:latin typeface="Segoe UI"/>
            </a:endParaRPr>
          </a:p>
        </p:txBody>
      </p:sp>
      <p:sp>
        <p:nvSpPr>
          <p:cNvPr id="35" name="Freeform 6">
            <a:extLst>
              <a:ext uri="{FF2B5EF4-FFF2-40B4-BE49-F238E27FC236}">
                <a16:creationId xmlns:a16="http://schemas.microsoft.com/office/drawing/2014/main" id="{3C46E3B6-36ED-46B9-9D9C-2E904526D05C}"/>
              </a:ext>
            </a:extLst>
          </p:cNvPr>
          <p:cNvSpPr>
            <a:spLocks/>
          </p:cNvSpPr>
          <p:nvPr/>
        </p:nvSpPr>
        <p:spPr bwMode="auto">
          <a:xfrm flipH="1">
            <a:off x="1489817" y="3725962"/>
            <a:ext cx="139400" cy="324398"/>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solidFill>
            <a:srgbClr val="E9D552"/>
          </a:solidFill>
          <a:ln>
            <a:noFill/>
          </a:ln>
        </p:spPr>
        <p:txBody>
          <a:bodyPr vert="horz" wrap="square" lIns="73152" tIns="36576" rIns="73152" bIns="36576" numCol="1" anchor="t" anchorCtr="0" compatLnSpc="1">
            <a:prstTxWarp prst="textNoShape">
              <a:avLst/>
            </a:prstTxWarp>
          </a:bodyPr>
          <a:lstStyle/>
          <a:p>
            <a:pPr defTabSz="731520">
              <a:defRPr/>
            </a:pPr>
            <a:endParaRPr lang="en-US" sz="1440" kern="0">
              <a:solidFill>
                <a:prstClr val="black"/>
              </a:solidFill>
              <a:latin typeface="Segoe UI"/>
            </a:endParaRPr>
          </a:p>
        </p:txBody>
      </p:sp>
      <p:pic>
        <p:nvPicPr>
          <p:cNvPr id="13" name="Picture 12" descr="A picture containing room&#10;&#10;Description automatically generated">
            <a:extLst>
              <a:ext uri="{FF2B5EF4-FFF2-40B4-BE49-F238E27FC236}">
                <a16:creationId xmlns:a16="http://schemas.microsoft.com/office/drawing/2014/main" id="{D154DE10-5D50-4588-84C3-90DD018E9B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0094" y="4311997"/>
            <a:ext cx="890263" cy="510949"/>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632DCE25-0465-4B2B-B534-5DF137BCC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1238" y="4183813"/>
            <a:ext cx="936104" cy="635213"/>
          </a:xfrm>
          <a:prstGeom prst="rect">
            <a:avLst/>
          </a:prstGeom>
        </p:spPr>
      </p:pic>
      <p:pic>
        <p:nvPicPr>
          <p:cNvPr id="15" name="Picture 14">
            <a:extLst>
              <a:ext uri="{FF2B5EF4-FFF2-40B4-BE49-F238E27FC236}">
                <a16:creationId xmlns:a16="http://schemas.microsoft.com/office/drawing/2014/main" id="{4943E897-7513-49CE-8E35-CF7F001E8F0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010" y="4214628"/>
            <a:ext cx="759310" cy="802891"/>
          </a:xfrm>
          <a:prstGeom prst="rect">
            <a:avLst/>
          </a:prstGeom>
          <a:noFill/>
        </p:spPr>
      </p:pic>
      <p:pic>
        <p:nvPicPr>
          <p:cNvPr id="20" name="Picture 16">
            <a:extLst>
              <a:ext uri="{FF2B5EF4-FFF2-40B4-BE49-F238E27FC236}">
                <a16:creationId xmlns:a16="http://schemas.microsoft.com/office/drawing/2014/main" id="{6B06CDCA-EDF3-408B-B28B-FC036047043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83105" y="3967035"/>
            <a:ext cx="1160710" cy="68812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A close up of a sign&#10;&#10;Description automatically generated">
            <a:extLst>
              <a:ext uri="{FF2B5EF4-FFF2-40B4-BE49-F238E27FC236}">
                <a16:creationId xmlns:a16="http://schemas.microsoft.com/office/drawing/2014/main" id="{A4C1D3BB-2D81-4D06-871D-2204474AEE75}"/>
              </a:ext>
            </a:extLst>
          </p:cNvPr>
          <p:cNvPicPr>
            <a:picLocks noChangeAspect="1"/>
          </p:cNvPicPr>
          <p:nvPr/>
        </p:nvPicPr>
        <p:blipFill>
          <a:blip r:embed="rId7"/>
          <a:stretch>
            <a:fillRect/>
          </a:stretch>
        </p:blipFill>
        <p:spPr>
          <a:xfrm>
            <a:off x="3244828" y="4476900"/>
            <a:ext cx="572854" cy="575733"/>
          </a:xfrm>
          <a:prstGeom prst="rect">
            <a:avLst/>
          </a:prstGeom>
        </p:spPr>
      </p:pic>
      <p:pic>
        <p:nvPicPr>
          <p:cNvPr id="1026" name="Picture 4" descr="CT_Logo_RGB">
            <a:extLst>
              <a:ext uri="{FF2B5EF4-FFF2-40B4-BE49-F238E27FC236}">
                <a16:creationId xmlns:a16="http://schemas.microsoft.com/office/drawing/2014/main" id="{E0084EEF-1AC0-480C-B243-C87F8E0F33A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08214" y="4214628"/>
            <a:ext cx="876321" cy="55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A picture containing food&#10;&#10;Description automatically generated">
            <a:extLst>
              <a:ext uri="{FF2B5EF4-FFF2-40B4-BE49-F238E27FC236}">
                <a16:creationId xmlns:a16="http://schemas.microsoft.com/office/drawing/2014/main" id="{3F702F39-8C8A-4B47-8D23-C3EE816015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30712" y="4204797"/>
            <a:ext cx="890263" cy="688128"/>
          </a:xfrm>
          <a:prstGeom prst="rect">
            <a:avLst/>
          </a:prstGeom>
        </p:spPr>
      </p:pic>
      <p:pic>
        <p:nvPicPr>
          <p:cNvPr id="1027" name="Picture 3">
            <a:extLst>
              <a:ext uri="{FF2B5EF4-FFF2-40B4-BE49-F238E27FC236}">
                <a16:creationId xmlns:a16="http://schemas.microsoft.com/office/drawing/2014/main" id="{69265E7E-1329-4D71-8E6E-724EB83C689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69112" y="4111557"/>
            <a:ext cx="1297158" cy="45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table&#10;&#10;Description automatically generated">
            <a:extLst>
              <a:ext uri="{FF2B5EF4-FFF2-40B4-BE49-F238E27FC236}">
                <a16:creationId xmlns:a16="http://schemas.microsoft.com/office/drawing/2014/main" id="{B6504B57-FD99-4D1B-AA15-65E124162A7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2474" y="4158341"/>
            <a:ext cx="1505526" cy="648871"/>
          </a:xfrm>
          <a:prstGeom prst="rect">
            <a:avLst/>
          </a:prstGeom>
        </p:spPr>
      </p:pic>
      <p:pic>
        <p:nvPicPr>
          <p:cNvPr id="6" name="Picture 5" descr="A picture containing food, drawing&#10;&#10;Description automatically generated">
            <a:extLst>
              <a:ext uri="{FF2B5EF4-FFF2-40B4-BE49-F238E27FC236}">
                <a16:creationId xmlns:a16="http://schemas.microsoft.com/office/drawing/2014/main" id="{F2451B34-8030-493F-9820-DCF0DC0BB1D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69112" y="4522053"/>
            <a:ext cx="2063398" cy="544866"/>
          </a:xfrm>
          <a:prstGeom prst="rect">
            <a:avLst/>
          </a:prstGeom>
        </p:spPr>
      </p:pic>
      <p:sp>
        <p:nvSpPr>
          <p:cNvPr id="25" name="ctsSectionHeader">
            <a:extLst>
              <a:ext uri="{FF2B5EF4-FFF2-40B4-BE49-F238E27FC236}">
                <a16:creationId xmlns:a16="http://schemas.microsoft.com/office/drawing/2014/main" id="{D07F7562-1F5C-4087-9954-8219EAE4FD72}"/>
              </a:ext>
            </a:extLst>
          </p:cNvPr>
          <p:cNvSpPr txBox="1"/>
          <p:nvPr/>
        </p:nvSpPr>
        <p:spPr>
          <a:xfrm>
            <a:off x="230946" y="3992812"/>
            <a:ext cx="971126" cy="115095"/>
          </a:xfrm>
          <a:prstGeom prst="rect">
            <a:avLst/>
          </a:prstGeom>
          <a:noFill/>
        </p:spPr>
        <p:txBody>
          <a:bodyPr wrap="square" lIns="0" tIns="0" rIns="0" bIns="0" rtlCol="0">
            <a:spAutoFit/>
          </a:bodyPr>
          <a:lstStyle/>
          <a:p>
            <a:pPr marL="0" indent="0">
              <a:buNone/>
            </a:pPr>
            <a:r>
              <a:rPr lang="en-US" sz="748" b="1" dirty="0">
                <a:solidFill>
                  <a:schemeClr val="bg1">
                    <a:lumMod val="50000"/>
                  </a:schemeClr>
                </a:solidFill>
              </a:rPr>
              <a:t>SPONSORS</a:t>
            </a:r>
          </a:p>
        </p:txBody>
      </p:sp>
      <p:sp>
        <p:nvSpPr>
          <p:cNvPr id="26" name="ctsSectionHeader">
            <a:extLst>
              <a:ext uri="{FF2B5EF4-FFF2-40B4-BE49-F238E27FC236}">
                <a16:creationId xmlns:a16="http://schemas.microsoft.com/office/drawing/2014/main" id="{CACB7A05-C58B-4227-8D8E-CE3E7A5F4420}"/>
              </a:ext>
            </a:extLst>
          </p:cNvPr>
          <p:cNvSpPr txBox="1"/>
          <p:nvPr/>
        </p:nvSpPr>
        <p:spPr>
          <a:xfrm>
            <a:off x="4062958" y="4058954"/>
            <a:ext cx="971126" cy="115095"/>
          </a:xfrm>
          <a:prstGeom prst="rect">
            <a:avLst/>
          </a:prstGeom>
          <a:noFill/>
        </p:spPr>
        <p:txBody>
          <a:bodyPr wrap="square" lIns="0" tIns="0" rIns="0" bIns="0" rtlCol="0">
            <a:spAutoFit/>
          </a:bodyPr>
          <a:lstStyle/>
          <a:p>
            <a:pPr marL="0" indent="0">
              <a:buNone/>
            </a:pPr>
            <a:r>
              <a:rPr lang="en-US" sz="748" b="1" dirty="0">
                <a:solidFill>
                  <a:schemeClr val="bg1">
                    <a:lumMod val="50000"/>
                  </a:schemeClr>
                </a:solidFill>
              </a:rPr>
              <a:t>PARTNERS</a:t>
            </a:r>
          </a:p>
        </p:txBody>
      </p:sp>
    </p:spTree>
    <p:extLst>
      <p:ext uri="{BB962C8B-B14F-4D97-AF65-F5344CB8AC3E}">
        <p14:creationId xmlns:p14="http://schemas.microsoft.com/office/powerpoint/2010/main" val="24006637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0AB216-9544-FA45-A324-502D942209D5}"/>
              </a:ext>
            </a:extLst>
          </p:cNvPr>
          <p:cNvSpPr/>
          <p:nvPr/>
        </p:nvSpPr>
        <p:spPr>
          <a:xfrm>
            <a:off x="0" y="0"/>
            <a:ext cx="9144000" cy="5143500"/>
          </a:xfrm>
          <a:prstGeom prst="rect">
            <a:avLst/>
          </a:prstGeom>
          <a:solidFill>
            <a:srgbClr val="E9D55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R"/>
          </a:p>
        </p:txBody>
      </p:sp>
      <p:sp>
        <p:nvSpPr>
          <p:cNvPr id="3" name="Rectangle 2">
            <a:extLst>
              <a:ext uri="{FF2B5EF4-FFF2-40B4-BE49-F238E27FC236}">
                <a16:creationId xmlns:a16="http://schemas.microsoft.com/office/drawing/2014/main" id="{D8BC78E3-133E-B341-B75D-99D464C7E83D}"/>
              </a:ext>
            </a:extLst>
          </p:cNvPr>
          <p:cNvSpPr/>
          <p:nvPr/>
        </p:nvSpPr>
        <p:spPr>
          <a:xfrm>
            <a:off x="323528" y="2187029"/>
            <a:ext cx="3693640" cy="769441"/>
          </a:xfrm>
          <a:prstGeom prst="rect">
            <a:avLst/>
          </a:prstGeom>
        </p:spPr>
        <p:txBody>
          <a:bodyPr wrap="none">
            <a:spAutoFit/>
          </a:bodyPr>
          <a:lstStyle/>
          <a:p>
            <a:pPr marL="742950" indent="-742950">
              <a:buAutoNum type="arabicPeriod"/>
            </a:pPr>
            <a:r>
              <a:rPr lang="en-US" sz="4400" b="1" dirty="0">
                <a:solidFill>
                  <a:schemeClr val="bg1"/>
                </a:solidFill>
              </a:rPr>
              <a:t>Highlights</a:t>
            </a:r>
            <a:endParaRPr lang="en-BR" sz="3600" b="1" dirty="0">
              <a:solidFill>
                <a:srgbClr val="FF0000"/>
              </a:solidFill>
            </a:endParaRPr>
          </a:p>
        </p:txBody>
      </p:sp>
    </p:spTree>
    <p:extLst>
      <p:ext uri="{BB962C8B-B14F-4D97-AF65-F5344CB8AC3E}">
        <p14:creationId xmlns:p14="http://schemas.microsoft.com/office/powerpoint/2010/main" val="3890617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4294967295"/>
          </p:nvPr>
        </p:nvSpPr>
        <p:spPr>
          <a:xfrm>
            <a:off x="217083" y="356845"/>
            <a:ext cx="5757150" cy="573227"/>
          </a:xfrm>
          <a:prstGeom prst="rect">
            <a:avLst/>
          </a:prstGeom>
        </p:spPr>
        <p:txBody>
          <a:bodyPr/>
          <a:lstStyle/>
          <a:p>
            <a:pPr marL="0" indent="0">
              <a:buNone/>
            </a:pPr>
            <a:r>
              <a:rPr lang="en-US" sz="2800" b="1" dirty="0">
                <a:solidFill>
                  <a:srgbClr val="E9D552"/>
                </a:solidFill>
              </a:rPr>
              <a:t>1. What is a mini-grid? </a:t>
            </a:r>
          </a:p>
        </p:txBody>
      </p:sp>
      <p:sp>
        <p:nvSpPr>
          <p:cNvPr id="5" name="ctsSectionHeader">
            <a:extLst>
              <a:ext uri="{FF2B5EF4-FFF2-40B4-BE49-F238E27FC236}">
                <a16:creationId xmlns:a16="http://schemas.microsoft.com/office/drawing/2014/main" id="{28F92A13-AB0E-7F4F-BA63-12E4292CD8AD}"/>
              </a:ext>
            </a:extLst>
          </p:cNvPr>
          <p:cNvSpPr txBox="1"/>
          <p:nvPr/>
        </p:nvSpPr>
        <p:spPr>
          <a:xfrm>
            <a:off x="323528" y="195486"/>
            <a:ext cx="5481031" cy="115096"/>
          </a:xfrm>
          <a:prstGeom prst="rect">
            <a:avLst/>
          </a:prstGeom>
          <a:noFill/>
        </p:spPr>
        <p:txBody>
          <a:bodyPr wrap="square" lIns="0" tIns="0" rIns="0" bIns="0" rtlCol="0">
            <a:spAutoFit/>
          </a:bodyPr>
          <a:lstStyle/>
          <a:p>
            <a:pPr marL="0" indent="0">
              <a:buNone/>
            </a:pPr>
            <a:r>
              <a:rPr lang="en-US" sz="748" b="1" dirty="0">
                <a:solidFill>
                  <a:schemeClr val="bg1">
                    <a:lumMod val="50000"/>
                  </a:schemeClr>
                </a:solidFill>
              </a:rPr>
              <a:t>Mini-grid Definition</a:t>
            </a:r>
          </a:p>
        </p:txBody>
      </p:sp>
      <p:sp>
        <p:nvSpPr>
          <p:cNvPr id="23" name="Rectangle 22">
            <a:extLst>
              <a:ext uri="{FF2B5EF4-FFF2-40B4-BE49-F238E27FC236}">
                <a16:creationId xmlns:a16="http://schemas.microsoft.com/office/drawing/2014/main" id="{295106D7-15E0-4310-B0BB-C7B19CDCC508}"/>
              </a:ext>
            </a:extLst>
          </p:cNvPr>
          <p:cNvSpPr/>
          <p:nvPr/>
        </p:nvSpPr>
        <p:spPr>
          <a:xfrm>
            <a:off x="274791" y="4030568"/>
            <a:ext cx="2928613" cy="764312"/>
          </a:xfrm>
          <a:prstGeom prst="rect">
            <a:avLst/>
          </a:prstGeom>
        </p:spPr>
        <p:txBody>
          <a:bodyPr wrap="square">
            <a:spAutoFit/>
          </a:bodyPr>
          <a:lstStyle/>
          <a:p>
            <a:pPr algn="ctr"/>
            <a:endParaRPr lang="en-US" sz="2100" dirty="0">
              <a:solidFill>
                <a:srgbClr val="212121"/>
              </a:solidFill>
            </a:endParaRPr>
          </a:p>
          <a:p>
            <a:pPr algn="ctr"/>
            <a:endParaRPr lang="en-US" sz="2100" dirty="0">
              <a:solidFill>
                <a:srgbClr val="212121"/>
              </a:solidFill>
            </a:endParaRPr>
          </a:p>
        </p:txBody>
      </p:sp>
      <p:pic>
        <p:nvPicPr>
          <p:cNvPr id="2" name="Picture 1">
            <a:extLst>
              <a:ext uri="{FF2B5EF4-FFF2-40B4-BE49-F238E27FC236}">
                <a16:creationId xmlns:a16="http://schemas.microsoft.com/office/drawing/2014/main" id="{93C2FC20-D6F9-4D6E-9A97-FF2AA30BE852}"/>
              </a:ext>
            </a:extLst>
          </p:cNvPr>
          <p:cNvPicPr>
            <a:picLocks noChangeAspect="1"/>
          </p:cNvPicPr>
          <p:nvPr/>
        </p:nvPicPr>
        <p:blipFill>
          <a:blip r:embed="rId3"/>
          <a:stretch>
            <a:fillRect/>
          </a:stretch>
        </p:blipFill>
        <p:spPr>
          <a:xfrm>
            <a:off x="634180" y="2975278"/>
            <a:ext cx="7463427" cy="2110579"/>
          </a:xfrm>
          <a:prstGeom prst="rect">
            <a:avLst/>
          </a:prstGeom>
        </p:spPr>
      </p:pic>
      <p:pic>
        <p:nvPicPr>
          <p:cNvPr id="3" name="Picture 2">
            <a:extLst>
              <a:ext uri="{FF2B5EF4-FFF2-40B4-BE49-F238E27FC236}">
                <a16:creationId xmlns:a16="http://schemas.microsoft.com/office/drawing/2014/main" id="{6118C3A8-6CB8-4C3C-A90A-C31473D814B3}"/>
              </a:ext>
            </a:extLst>
          </p:cNvPr>
          <p:cNvPicPr>
            <a:picLocks noChangeAspect="1"/>
          </p:cNvPicPr>
          <p:nvPr/>
        </p:nvPicPr>
        <p:blipFill>
          <a:blip r:embed="rId4"/>
          <a:stretch>
            <a:fillRect/>
          </a:stretch>
        </p:blipFill>
        <p:spPr>
          <a:xfrm>
            <a:off x="3789650" y="976335"/>
            <a:ext cx="4911899" cy="1843582"/>
          </a:xfrm>
          <a:prstGeom prst="rect">
            <a:avLst/>
          </a:prstGeom>
        </p:spPr>
      </p:pic>
      <p:sp>
        <p:nvSpPr>
          <p:cNvPr id="11" name="TextBox 10">
            <a:extLst>
              <a:ext uri="{FF2B5EF4-FFF2-40B4-BE49-F238E27FC236}">
                <a16:creationId xmlns:a16="http://schemas.microsoft.com/office/drawing/2014/main" id="{89A0F196-C081-4948-BA9F-E11CF4BCF1A3}"/>
              </a:ext>
            </a:extLst>
          </p:cNvPr>
          <p:cNvSpPr txBox="1"/>
          <p:nvPr/>
        </p:nvSpPr>
        <p:spPr>
          <a:xfrm>
            <a:off x="1597406" y="2864705"/>
            <a:ext cx="2075510" cy="184666"/>
          </a:xfrm>
          <a:prstGeom prst="rect">
            <a:avLst/>
          </a:prstGeom>
          <a:noFill/>
        </p:spPr>
        <p:txBody>
          <a:bodyPr wrap="square" lIns="0" tIns="0" rIns="0" bIns="0" rtlCol="0">
            <a:spAutoFit/>
          </a:bodyPr>
          <a:lstStyle/>
          <a:p>
            <a:r>
              <a:rPr lang="en-GB" sz="1200" b="1" dirty="0">
                <a:solidFill>
                  <a:srgbClr val="E9D552"/>
                </a:solidFill>
              </a:rPr>
              <a:t>Value streams of a mini-grid</a:t>
            </a:r>
          </a:p>
        </p:txBody>
      </p:sp>
      <p:sp>
        <p:nvSpPr>
          <p:cNvPr id="6" name="Rectangle 5">
            <a:extLst>
              <a:ext uri="{FF2B5EF4-FFF2-40B4-BE49-F238E27FC236}">
                <a16:creationId xmlns:a16="http://schemas.microsoft.com/office/drawing/2014/main" id="{F4002BB8-DCB5-4B3D-AF04-78B0CF4CFDBA}"/>
              </a:ext>
            </a:extLst>
          </p:cNvPr>
          <p:cNvSpPr/>
          <p:nvPr/>
        </p:nvSpPr>
        <p:spPr>
          <a:xfrm>
            <a:off x="385721" y="1085432"/>
            <a:ext cx="3120759" cy="1486317"/>
          </a:xfrm>
          <a:prstGeom prst="rect">
            <a:avLst/>
          </a:prstGeom>
          <a:solidFill>
            <a:srgbClr val="E9D552">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a:solidFill>
                  <a:srgbClr val="212121"/>
                </a:solidFill>
              </a:rPr>
              <a:t>A mini-grid is a group of interconnected distributed energy resources plus load(s) or a single DER plus load(s) within clearly-defined boundaries. </a:t>
            </a:r>
          </a:p>
          <a:p>
            <a:pPr algn="just"/>
            <a:endParaRPr lang="en-US" sz="1200" dirty="0">
              <a:solidFill>
                <a:srgbClr val="212121"/>
              </a:solidFill>
            </a:endParaRPr>
          </a:p>
          <a:p>
            <a:pPr algn="just"/>
            <a:r>
              <a:rPr lang="en-US" sz="1200" dirty="0">
                <a:solidFill>
                  <a:srgbClr val="212121"/>
                </a:solidFill>
              </a:rPr>
              <a:t>Mini-grids can be isolated or grid-connected.</a:t>
            </a:r>
          </a:p>
        </p:txBody>
      </p:sp>
    </p:spTree>
    <p:extLst>
      <p:ext uri="{BB962C8B-B14F-4D97-AF65-F5344CB8AC3E}">
        <p14:creationId xmlns:p14="http://schemas.microsoft.com/office/powerpoint/2010/main" val="261698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6">
            <a:extLst>
              <a:ext uri="{FF2B5EF4-FFF2-40B4-BE49-F238E27FC236}">
                <a16:creationId xmlns:a16="http://schemas.microsoft.com/office/drawing/2014/main" id="{84C20908-5970-614F-832A-6EBFD610ADFB}"/>
              </a:ext>
            </a:extLst>
          </p:cNvPr>
          <p:cNvSpPr txBox="1">
            <a:spLocks/>
          </p:cNvSpPr>
          <p:nvPr/>
        </p:nvSpPr>
        <p:spPr>
          <a:xfrm>
            <a:off x="255010" y="253034"/>
            <a:ext cx="7269318" cy="57322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0" indent="0">
              <a:buFont typeface="Arial" panose="020B0604020202020204" pitchFamily="34" charset="0"/>
              <a:buNone/>
            </a:pPr>
            <a:r>
              <a:rPr lang="en-GB" sz="2800" b="1" dirty="0">
                <a:solidFill>
                  <a:srgbClr val="E9D552"/>
                </a:solidFill>
              </a:rPr>
              <a:t>2. $128 billion is required for mini-grids to contribute to universal access by 2030</a:t>
            </a:r>
            <a:endParaRPr lang="en-US" sz="2800" b="1" dirty="0">
              <a:solidFill>
                <a:srgbClr val="E9D552"/>
              </a:solidFill>
            </a:endParaRPr>
          </a:p>
        </p:txBody>
      </p:sp>
      <p:sp>
        <p:nvSpPr>
          <p:cNvPr id="15" name="ctsSectionHeader">
            <a:extLst>
              <a:ext uri="{FF2B5EF4-FFF2-40B4-BE49-F238E27FC236}">
                <a16:creationId xmlns:a16="http://schemas.microsoft.com/office/drawing/2014/main" id="{AD8A9A03-BD3E-1941-9201-A59B61F3BF00}"/>
              </a:ext>
            </a:extLst>
          </p:cNvPr>
          <p:cNvSpPr txBox="1"/>
          <p:nvPr/>
        </p:nvSpPr>
        <p:spPr>
          <a:xfrm>
            <a:off x="323528" y="195486"/>
            <a:ext cx="5481031" cy="115096"/>
          </a:xfrm>
          <a:prstGeom prst="rect">
            <a:avLst/>
          </a:prstGeom>
          <a:noFill/>
        </p:spPr>
        <p:txBody>
          <a:bodyPr wrap="square" lIns="0" tIns="0" rIns="0" bIns="0" rtlCol="0">
            <a:spAutoFit/>
          </a:bodyPr>
          <a:lstStyle/>
          <a:p>
            <a:pPr marL="0" indent="0">
              <a:buNone/>
            </a:pPr>
            <a:r>
              <a:rPr lang="en-US" sz="748" b="1">
                <a:solidFill>
                  <a:schemeClr val="bg1">
                    <a:lumMod val="50000"/>
                  </a:schemeClr>
                </a:solidFill>
              </a:rPr>
              <a:t>Outlook</a:t>
            </a:r>
          </a:p>
        </p:txBody>
      </p:sp>
      <p:sp>
        <p:nvSpPr>
          <p:cNvPr id="16" name="Rectangle 15">
            <a:extLst>
              <a:ext uri="{FF2B5EF4-FFF2-40B4-BE49-F238E27FC236}">
                <a16:creationId xmlns:a16="http://schemas.microsoft.com/office/drawing/2014/main" id="{D49F9E19-7B70-AE40-B40C-3F3EEC84770D}"/>
              </a:ext>
            </a:extLst>
          </p:cNvPr>
          <p:cNvSpPr/>
          <p:nvPr/>
        </p:nvSpPr>
        <p:spPr>
          <a:xfrm>
            <a:off x="5004048" y="4803998"/>
            <a:ext cx="3024336" cy="230832"/>
          </a:xfrm>
          <a:prstGeom prst="rect">
            <a:avLst/>
          </a:prstGeom>
        </p:spPr>
        <p:txBody>
          <a:bodyPr wrap="square">
            <a:spAutoFit/>
          </a:bodyPr>
          <a:lstStyle/>
          <a:p>
            <a:r>
              <a:rPr lang="en-GB" sz="900" b="1"/>
              <a:t>Source: </a:t>
            </a:r>
            <a:r>
              <a:rPr lang="en-GB" sz="900" err="1"/>
              <a:t>BloombergNEF</a:t>
            </a:r>
            <a:r>
              <a:rPr lang="en-GB" sz="900"/>
              <a:t>, </a:t>
            </a:r>
            <a:r>
              <a:rPr lang="en-GB" sz="900" err="1"/>
              <a:t>Climatescope</a:t>
            </a:r>
            <a:r>
              <a:rPr lang="en-GB" sz="900"/>
              <a:t>, World Bank.</a:t>
            </a:r>
          </a:p>
        </p:txBody>
      </p:sp>
      <p:sp>
        <p:nvSpPr>
          <p:cNvPr id="17" name="Content Placeholder 1">
            <a:extLst>
              <a:ext uri="{FF2B5EF4-FFF2-40B4-BE49-F238E27FC236}">
                <a16:creationId xmlns:a16="http://schemas.microsoft.com/office/drawing/2014/main" id="{4BA4E8D7-6973-9240-95BD-87E6D7426837}"/>
              </a:ext>
            </a:extLst>
          </p:cNvPr>
          <p:cNvSpPr txBox="1">
            <a:spLocks/>
          </p:cNvSpPr>
          <p:nvPr/>
        </p:nvSpPr>
        <p:spPr>
          <a:xfrm>
            <a:off x="255010" y="1275606"/>
            <a:ext cx="8375080" cy="57322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a:buClr>
                <a:srgbClr val="E9D552"/>
              </a:buClr>
            </a:pPr>
            <a:r>
              <a:rPr lang="en-GB" sz="1200" dirty="0"/>
              <a:t>111 million households (~47%) can be served by mini-grids in sub-Saharan Africa, Asia and island nations.</a:t>
            </a:r>
          </a:p>
          <a:p>
            <a:pPr>
              <a:buClr>
                <a:srgbClr val="E9D552"/>
              </a:buClr>
            </a:pPr>
            <a:r>
              <a:rPr lang="en-GB" sz="1200" dirty="0"/>
              <a:t>Total capital expenditure of $128 billion is required to install mini-grids.</a:t>
            </a:r>
          </a:p>
        </p:txBody>
      </p:sp>
      <p:sp>
        <p:nvSpPr>
          <p:cNvPr id="21" name="TextBox 20">
            <a:extLst>
              <a:ext uri="{FF2B5EF4-FFF2-40B4-BE49-F238E27FC236}">
                <a16:creationId xmlns:a16="http://schemas.microsoft.com/office/drawing/2014/main" id="{0E423695-81BB-FB41-AAE1-D9191B711320}"/>
              </a:ext>
            </a:extLst>
          </p:cNvPr>
          <p:cNvSpPr txBox="1"/>
          <p:nvPr/>
        </p:nvSpPr>
        <p:spPr>
          <a:xfrm>
            <a:off x="384226" y="1995686"/>
            <a:ext cx="3323678" cy="215444"/>
          </a:xfrm>
          <a:prstGeom prst="rect">
            <a:avLst/>
          </a:prstGeom>
          <a:noFill/>
        </p:spPr>
        <p:txBody>
          <a:bodyPr wrap="square" lIns="0" tIns="0" rIns="0" bIns="0" rtlCol="0">
            <a:spAutoFit/>
          </a:bodyPr>
          <a:lstStyle/>
          <a:p>
            <a:r>
              <a:rPr lang="en-GB" sz="1400" b="1">
                <a:solidFill>
                  <a:srgbClr val="E9D552"/>
                </a:solidFill>
              </a:rPr>
              <a:t>Potential market</a:t>
            </a:r>
            <a:r>
              <a:rPr lang="ja-JP" altLang="en-US" sz="1400" b="1">
                <a:solidFill>
                  <a:srgbClr val="E9D552"/>
                </a:solidFill>
              </a:rPr>
              <a:t> </a:t>
            </a:r>
            <a:r>
              <a:rPr lang="en-GB" sz="1400" b="1">
                <a:solidFill>
                  <a:srgbClr val="E9D552"/>
                </a:solidFill>
              </a:rPr>
              <a:t>size by technologies</a:t>
            </a:r>
          </a:p>
        </p:txBody>
      </p:sp>
      <p:sp>
        <p:nvSpPr>
          <p:cNvPr id="22" name="TextBox 21">
            <a:extLst>
              <a:ext uri="{FF2B5EF4-FFF2-40B4-BE49-F238E27FC236}">
                <a16:creationId xmlns:a16="http://schemas.microsoft.com/office/drawing/2014/main" id="{5DEE1AC1-F4F6-2240-A85B-36B38967A0CB}"/>
              </a:ext>
            </a:extLst>
          </p:cNvPr>
          <p:cNvSpPr txBox="1"/>
          <p:nvPr/>
        </p:nvSpPr>
        <p:spPr>
          <a:xfrm>
            <a:off x="4740273" y="2016011"/>
            <a:ext cx="1710405" cy="215444"/>
          </a:xfrm>
          <a:prstGeom prst="rect">
            <a:avLst/>
          </a:prstGeom>
          <a:noFill/>
        </p:spPr>
        <p:txBody>
          <a:bodyPr wrap="none" lIns="0" tIns="0" rIns="0" bIns="0" rtlCol="0">
            <a:spAutoFit/>
          </a:bodyPr>
          <a:lstStyle/>
          <a:p>
            <a:r>
              <a:rPr lang="en-GB" sz="1400" b="1">
                <a:solidFill>
                  <a:srgbClr val="E9D552"/>
                </a:solidFill>
              </a:rPr>
              <a:t>Investment required</a:t>
            </a:r>
          </a:p>
        </p:txBody>
      </p:sp>
      <p:pic>
        <p:nvPicPr>
          <p:cNvPr id="23" name="Picture 22" descr="A screenshot of a cell phone&#10;&#10;Description automatically generated">
            <a:extLst>
              <a:ext uri="{FF2B5EF4-FFF2-40B4-BE49-F238E27FC236}">
                <a16:creationId xmlns:a16="http://schemas.microsoft.com/office/drawing/2014/main" id="{A832474F-BEB0-DA4D-9721-5058EF2F03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1283"/>
          <a:stretch/>
        </p:blipFill>
        <p:spPr>
          <a:xfrm>
            <a:off x="345292" y="2523656"/>
            <a:ext cx="3146589" cy="2232821"/>
          </a:xfrm>
          <a:prstGeom prst="rect">
            <a:avLst/>
          </a:prstGeom>
        </p:spPr>
      </p:pic>
      <p:pic>
        <p:nvPicPr>
          <p:cNvPr id="24" name="Picture 23" descr="A screenshot of a cell phone&#10;&#10;Description automatically generated">
            <a:extLst>
              <a:ext uri="{FF2B5EF4-FFF2-40B4-BE49-F238E27FC236}">
                <a16:creationId xmlns:a16="http://schemas.microsoft.com/office/drawing/2014/main" id="{ACCE8734-7880-8949-8F49-43842717CB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283"/>
          <a:stretch/>
        </p:blipFill>
        <p:spPr>
          <a:xfrm>
            <a:off x="4740273" y="2523656"/>
            <a:ext cx="3146589" cy="2232821"/>
          </a:xfrm>
          <a:prstGeom prst="rect">
            <a:avLst/>
          </a:prstGeom>
        </p:spPr>
      </p:pic>
    </p:spTree>
    <p:extLst>
      <p:ext uri="{BB962C8B-B14F-4D97-AF65-F5344CB8AC3E}">
        <p14:creationId xmlns:p14="http://schemas.microsoft.com/office/powerpoint/2010/main" val="1110474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6">
            <a:extLst>
              <a:ext uri="{FF2B5EF4-FFF2-40B4-BE49-F238E27FC236}">
                <a16:creationId xmlns:a16="http://schemas.microsoft.com/office/drawing/2014/main" id="{84C20908-5970-614F-832A-6EBFD610ADFB}"/>
              </a:ext>
            </a:extLst>
          </p:cNvPr>
          <p:cNvSpPr txBox="1">
            <a:spLocks/>
          </p:cNvSpPr>
          <p:nvPr/>
        </p:nvSpPr>
        <p:spPr>
          <a:xfrm>
            <a:off x="255010" y="253034"/>
            <a:ext cx="8375080" cy="57322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0" indent="0">
              <a:buNone/>
            </a:pPr>
            <a:r>
              <a:rPr lang="en-US" sz="2800" b="1" dirty="0">
                <a:solidFill>
                  <a:srgbClr val="E9D552"/>
                </a:solidFill>
              </a:rPr>
              <a:t>3. Solar mini-grids are becoming the norm, lithium-ion share is increasing</a:t>
            </a:r>
          </a:p>
        </p:txBody>
      </p:sp>
      <p:sp>
        <p:nvSpPr>
          <p:cNvPr id="15" name="ctsSectionHeader">
            <a:extLst>
              <a:ext uri="{FF2B5EF4-FFF2-40B4-BE49-F238E27FC236}">
                <a16:creationId xmlns:a16="http://schemas.microsoft.com/office/drawing/2014/main" id="{AD8A9A03-BD3E-1941-9201-A59B61F3BF00}"/>
              </a:ext>
            </a:extLst>
          </p:cNvPr>
          <p:cNvSpPr txBox="1"/>
          <p:nvPr/>
        </p:nvSpPr>
        <p:spPr>
          <a:xfrm>
            <a:off x="323528" y="195486"/>
            <a:ext cx="5481031" cy="115096"/>
          </a:xfrm>
          <a:prstGeom prst="rect">
            <a:avLst/>
          </a:prstGeom>
          <a:noFill/>
        </p:spPr>
        <p:txBody>
          <a:bodyPr wrap="square" lIns="0" tIns="0" rIns="0" bIns="0" rtlCol="0">
            <a:spAutoFit/>
          </a:bodyPr>
          <a:lstStyle/>
          <a:p>
            <a:r>
              <a:rPr lang="en-US" sz="748" b="1">
                <a:solidFill>
                  <a:schemeClr val="bg1">
                    <a:lumMod val="50000"/>
                  </a:schemeClr>
                </a:solidFill>
              </a:rPr>
              <a:t>Market status</a:t>
            </a:r>
          </a:p>
        </p:txBody>
      </p:sp>
      <p:sp>
        <p:nvSpPr>
          <p:cNvPr id="17" name="Content Placeholder 1">
            <a:extLst>
              <a:ext uri="{FF2B5EF4-FFF2-40B4-BE49-F238E27FC236}">
                <a16:creationId xmlns:a16="http://schemas.microsoft.com/office/drawing/2014/main" id="{4BA4E8D7-6973-9240-95BD-87E6D7426837}"/>
              </a:ext>
            </a:extLst>
          </p:cNvPr>
          <p:cNvSpPr txBox="1">
            <a:spLocks/>
          </p:cNvSpPr>
          <p:nvPr/>
        </p:nvSpPr>
        <p:spPr>
          <a:xfrm>
            <a:off x="255010" y="1347614"/>
            <a:ext cx="8375080" cy="573227"/>
          </a:xfrm>
          <a:prstGeom prst="rect">
            <a:avLst/>
          </a:prstGeom>
        </p:spPr>
        <p:txBody>
          <a:bodyPr/>
          <a:lstStyle>
            <a:lvl1pPr marL="180000" indent="-180000" algn="l" defTabSz="685804" rtl="0" eaLnBrk="1" latinLnBrk="0" hangingPunct="1">
              <a:spcBef>
                <a:spcPts val="600"/>
              </a:spcBef>
              <a:buClr>
                <a:schemeClr val="accent2"/>
              </a:buClr>
              <a:buSzPct val="90000"/>
              <a:buFont typeface="Arial" panose="020B0604020202020204" pitchFamily="34" charset="0"/>
              <a:buChar char="●"/>
              <a:defRPr sz="1400" kern="1200" baseline="0">
                <a:solidFill>
                  <a:schemeClr val="tx1"/>
                </a:solidFill>
                <a:latin typeface="+mn-lt"/>
                <a:ea typeface="+mn-ea"/>
                <a:cs typeface="+mn-cs"/>
              </a:defRPr>
            </a:lvl1pPr>
            <a:lvl2pPr marL="358775" indent="-180000" algn="l" defTabSz="685804" rtl="0" eaLnBrk="1" latinLnBrk="0" hangingPunct="1">
              <a:spcBef>
                <a:spcPts val="300"/>
              </a:spcBef>
              <a:buClr>
                <a:schemeClr val="accent2"/>
              </a:buClr>
              <a:buSzPct val="100000"/>
              <a:buFont typeface="Arial" panose="020B0604020202020204" pitchFamily="34" charset="0"/>
              <a:buChar char="–"/>
              <a:defRPr lang="en-US" sz="1400" kern="1200" noProof="0" dirty="0">
                <a:solidFill>
                  <a:schemeClr val="tx1"/>
                </a:solidFill>
                <a:latin typeface="+mn-lt"/>
                <a:ea typeface="+mn-ea"/>
                <a:cs typeface="+mn-cs"/>
              </a:defRPr>
            </a:lvl2pPr>
            <a:lvl3pPr marL="541338"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3pPr>
            <a:lvl4pPr marL="72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4pPr>
            <a:lvl5pPr marL="898525"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5pPr>
            <a:lvl6pPr marL="1080000" indent="-180000" algn="l" defTabSz="685804" rtl="0" eaLnBrk="1" latinLnBrk="0" hangingPunct="1">
              <a:spcBef>
                <a:spcPts val="300"/>
              </a:spcBef>
              <a:buClr>
                <a:schemeClr val="accent2"/>
              </a:buClr>
              <a:buFont typeface="Arial" panose="020B0604020202020204" pitchFamily="34" charset="0"/>
              <a:buChar char="–"/>
              <a:defRPr lang="en-US" sz="1400" kern="1200" noProof="0" dirty="0">
                <a:solidFill>
                  <a:schemeClr val="tx1"/>
                </a:solidFill>
                <a:latin typeface="+mn-lt"/>
                <a:ea typeface="+mn-ea"/>
                <a:cs typeface="+mn-cs"/>
              </a:defRPr>
            </a:lvl6pPr>
            <a:lvl7pPr marL="126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7pPr>
            <a:lvl8pPr marL="144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8pPr>
            <a:lvl9pPr marL="1620000" indent="-180000" algn="l" defTabSz="685804" rtl="0" eaLnBrk="1" latinLnBrk="0" hangingPunct="1">
              <a:spcBef>
                <a:spcPts val="300"/>
              </a:spcBef>
              <a:buClr>
                <a:schemeClr val="accent2"/>
              </a:buClr>
              <a:buFont typeface="Arial" panose="020B0604020202020204" pitchFamily="34" charset="0"/>
              <a:buChar char="•"/>
              <a:defRPr lang="en-US" sz="1400" kern="1200" baseline="0" noProof="0" dirty="0">
                <a:solidFill>
                  <a:schemeClr val="tx1"/>
                </a:solidFill>
                <a:latin typeface="+mn-lt"/>
                <a:ea typeface="+mn-ea"/>
                <a:cs typeface="+mn-cs"/>
              </a:defRPr>
            </a:lvl9pPr>
          </a:lstStyle>
          <a:p>
            <a:pPr marL="180000" lvl="1">
              <a:spcBef>
                <a:spcPts val="600"/>
              </a:spcBef>
              <a:buClr>
                <a:srgbClr val="E9D552"/>
              </a:buClr>
              <a:buSzPct val="90000"/>
              <a:buFont typeface="Arial" panose="020B0604020202020204" pitchFamily="34" charset="0"/>
              <a:buChar char="●"/>
            </a:pPr>
            <a:r>
              <a:rPr lang="en-US" sz="1200"/>
              <a:t>Solar/solar hybrid mini-grids have been steadily increasing their market share through the last decade – nearly 5-fold increase in the market share seen between 2009 and 2019.</a:t>
            </a:r>
          </a:p>
          <a:p>
            <a:pPr marL="180000" lvl="1">
              <a:spcBef>
                <a:spcPts val="600"/>
              </a:spcBef>
              <a:buClr>
                <a:srgbClr val="E9D552"/>
              </a:buClr>
              <a:buSzPct val="90000"/>
              <a:buFont typeface="Arial" panose="020B0604020202020204" pitchFamily="34" charset="0"/>
              <a:buChar char="●"/>
            </a:pPr>
            <a:r>
              <a:rPr lang="en-US" sz="1200"/>
              <a:t>Lead-acid remains dominant battery choice, but lithium-ion share has increased.</a:t>
            </a:r>
          </a:p>
        </p:txBody>
      </p:sp>
      <p:sp>
        <p:nvSpPr>
          <p:cNvPr id="11" name="Rectangle 10">
            <a:extLst>
              <a:ext uri="{FF2B5EF4-FFF2-40B4-BE49-F238E27FC236}">
                <a16:creationId xmlns:a16="http://schemas.microsoft.com/office/drawing/2014/main" id="{BA0997A5-276F-D143-AE02-5BABD8D74E3F}"/>
              </a:ext>
            </a:extLst>
          </p:cNvPr>
          <p:cNvSpPr/>
          <p:nvPr/>
        </p:nvSpPr>
        <p:spPr>
          <a:xfrm>
            <a:off x="395536" y="4717182"/>
            <a:ext cx="8076208" cy="230832"/>
          </a:xfrm>
          <a:prstGeom prst="rect">
            <a:avLst/>
          </a:prstGeom>
        </p:spPr>
        <p:txBody>
          <a:bodyPr wrap="square">
            <a:spAutoFit/>
          </a:bodyPr>
          <a:lstStyle/>
          <a:p>
            <a:r>
              <a:rPr lang="en-GB" sz="900" b="1"/>
              <a:t>Source:</a:t>
            </a:r>
            <a:r>
              <a:rPr lang="en-GB" sz="900"/>
              <a:t> </a:t>
            </a:r>
            <a:r>
              <a:rPr lang="en-GB" sz="900" err="1"/>
              <a:t>BloombergNEF</a:t>
            </a:r>
            <a:r>
              <a:rPr lang="en-GB" sz="900"/>
              <a:t>, Carbon Trust, CLUB-ER, GIZ, surveyed developers. </a:t>
            </a:r>
            <a:r>
              <a:rPr lang="en-GB" sz="900" b="1"/>
              <a:t>Note:</a:t>
            </a:r>
            <a:r>
              <a:rPr lang="en-GB" sz="900"/>
              <a:t> Includes only mini-grid asset data with ‘operation year’ available.</a:t>
            </a:r>
          </a:p>
        </p:txBody>
      </p:sp>
      <p:sp>
        <p:nvSpPr>
          <p:cNvPr id="12" name="TextBox 11">
            <a:extLst>
              <a:ext uri="{FF2B5EF4-FFF2-40B4-BE49-F238E27FC236}">
                <a16:creationId xmlns:a16="http://schemas.microsoft.com/office/drawing/2014/main" id="{37C42B38-AE3F-8948-ACC9-B2E1B263A077}"/>
              </a:ext>
            </a:extLst>
          </p:cNvPr>
          <p:cNvSpPr txBox="1"/>
          <p:nvPr/>
        </p:nvSpPr>
        <p:spPr>
          <a:xfrm>
            <a:off x="384224" y="2274426"/>
            <a:ext cx="1955528" cy="369332"/>
          </a:xfrm>
          <a:prstGeom prst="rect">
            <a:avLst/>
          </a:prstGeom>
          <a:noFill/>
        </p:spPr>
        <p:txBody>
          <a:bodyPr wrap="square" lIns="0" tIns="0" rIns="0" bIns="0" rtlCol="0">
            <a:spAutoFit/>
          </a:bodyPr>
          <a:lstStyle/>
          <a:p>
            <a:r>
              <a:rPr lang="en-GB" sz="1200" b="1">
                <a:solidFill>
                  <a:srgbClr val="E9D552"/>
                </a:solidFill>
              </a:rPr>
              <a:t>Cumulative number of mini-grids installed</a:t>
            </a:r>
          </a:p>
        </p:txBody>
      </p:sp>
      <p:sp>
        <p:nvSpPr>
          <p:cNvPr id="13" name="TextBox 12">
            <a:extLst>
              <a:ext uri="{FF2B5EF4-FFF2-40B4-BE49-F238E27FC236}">
                <a16:creationId xmlns:a16="http://schemas.microsoft.com/office/drawing/2014/main" id="{62CA7483-E216-1E4E-9108-D32268661E32}"/>
              </a:ext>
            </a:extLst>
          </p:cNvPr>
          <p:cNvSpPr txBox="1"/>
          <p:nvPr/>
        </p:nvSpPr>
        <p:spPr>
          <a:xfrm>
            <a:off x="3298119" y="2274426"/>
            <a:ext cx="1849945" cy="369332"/>
          </a:xfrm>
          <a:prstGeom prst="rect">
            <a:avLst/>
          </a:prstGeom>
          <a:noFill/>
        </p:spPr>
        <p:txBody>
          <a:bodyPr wrap="square" lIns="0" tIns="0" rIns="0" bIns="0" rtlCol="0">
            <a:spAutoFit/>
          </a:bodyPr>
          <a:lstStyle/>
          <a:p>
            <a:r>
              <a:rPr lang="en-GB" sz="1200" b="1">
                <a:solidFill>
                  <a:srgbClr val="E9D552"/>
                </a:solidFill>
              </a:rPr>
              <a:t>Technology share of mini-grids in operation</a:t>
            </a:r>
          </a:p>
        </p:txBody>
      </p:sp>
      <p:sp>
        <p:nvSpPr>
          <p:cNvPr id="18" name="TextBox 17">
            <a:extLst>
              <a:ext uri="{FF2B5EF4-FFF2-40B4-BE49-F238E27FC236}">
                <a16:creationId xmlns:a16="http://schemas.microsoft.com/office/drawing/2014/main" id="{4BEFA1C9-ACE2-E449-B92B-7712ACA67B63}"/>
              </a:ext>
            </a:extLst>
          </p:cNvPr>
          <p:cNvSpPr txBox="1"/>
          <p:nvPr/>
        </p:nvSpPr>
        <p:spPr>
          <a:xfrm>
            <a:off x="5968277" y="2274426"/>
            <a:ext cx="2132115" cy="369332"/>
          </a:xfrm>
          <a:prstGeom prst="rect">
            <a:avLst/>
          </a:prstGeom>
          <a:noFill/>
        </p:spPr>
        <p:txBody>
          <a:bodyPr wrap="square" lIns="0" tIns="0" rIns="0" bIns="0" rtlCol="0">
            <a:spAutoFit/>
          </a:bodyPr>
          <a:lstStyle/>
          <a:p>
            <a:r>
              <a:rPr lang="en-GB" sz="1200" b="1">
                <a:solidFill>
                  <a:srgbClr val="E9D552"/>
                </a:solidFill>
              </a:rPr>
              <a:t>Battery storage penetration within new mini-grids</a:t>
            </a:r>
          </a:p>
        </p:txBody>
      </p:sp>
      <p:pic>
        <p:nvPicPr>
          <p:cNvPr id="19" name="Picture 18">
            <a:extLst>
              <a:ext uri="{FF2B5EF4-FFF2-40B4-BE49-F238E27FC236}">
                <a16:creationId xmlns:a16="http://schemas.microsoft.com/office/drawing/2014/main" id="{F3CBB045-1CBE-FD4C-ABC2-6334B53DB7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6790" y="2714828"/>
            <a:ext cx="2873681" cy="1873146"/>
          </a:xfrm>
          <a:prstGeom prst="rect">
            <a:avLst/>
          </a:prstGeom>
        </p:spPr>
      </p:pic>
      <p:pic>
        <p:nvPicPr>
          <p:cNvPr id="2" name="Picture 1">
            <a:extLst>
              <a:ext uri="{FF2B5EF4-FFF2-40B4-BE49-F238E27FC236}">
                <a16:creationId xmlns:a16="http://schemas.microsoft.com/office/drawing/2014/main" id="{3A104D90-984E-B346-B912-1E975BADC5DD}"/>
              </a:ext>
            </a:extLst>
          </p:cNvPr>
          <p:cNvPicPr>
            <a:picLocks noChangeAspect="1"/>
          </p:cNvPicPr>
          <p:nvPr/>
        </p:nvPicPr>
        <p:blipFill rotWithShape="1">
          <a:blip r:embed="rId4"/>
          <a:srcRect r="26939"/>
          <a:stretch/>
        </p:blipFill>
        <p:spPr>
          <a:xfrm>
            <a:off x="384225" y="2642820"/>
            <a:ext cx="2099544" cy="1669786"/>
          </a:xfrm>
          <a:prstGeom prst="rect">
            <a:avLst/>
          </a:prstGeom>
        </p:spPr>
      </p:pic>
      <p:pic>
        <p:nvPicPr>
          <p:cNvPr id="3" name="Picture 2">
            <a:extLst>
              <a:ext uri="{FF2B5EF4-FFF2-40B4-BE49-F238E27FC236}">
                <a16:creationId xmlns:a16="http://schemas.microsoft.com/office/drawing/2014/main" id="{E99D96E3-3AA5-1541-BBE6-AE6DDD397207}"/>
              </a:ext>
            </a:extLst>
          </p:cNvPr>
          <p:cNvPicPr>
            <a:picLocks noChangeAspect="1"/>
          </p:cNvPicPr>
          <p:nvPr/>
        </p:nvPicPr>
        <p:blipFill>
          <a:blip r:embed="rId5"/>
          <a:stretch>
            <a:fillRect/>
          </a:stretch>
        </p:blipFill>
        <p:spPr>
          <a:xfrm>
            <a:off x="3298119" y="2939758"/>
            <a:ext cx="2411760" cy="1372848"/>
          </a:xfrm>
          <a:prstGeom prst="rect">
            <a:avLst/>
          </a:prstGeom>
        </p:spPr>
      </p:pic>
      <p:pic>
        <p:nvPicPr>
          <p:cNvPr id="20" name="Picture 19">
            <a:extLst>
              <a:ext uri="{FF2B5EF4-FFF2-40B4-BE49-F238E27FC236}">
                <a16:creationId xmlns:a16="http://schemas.microsoft.com/office/drawing/2014/main" id="{F6726C8A-EE7B-754C-A31C-36B383C11726}"/>
              </a:ext>
            </a:extLst>
          </p:cNvPr>
          <p:cNvPicPr>
            <a:picLocks noChangeAspect="1"/>
          </p:cNvPicPr>
          <p:nvPr/>
        </p:nvPicPr>
        <p:blipFill rotWithShape="1">
          <a:blip r:embed="rId4"/>
          <a:srcRect l="75567"/>
          <a:stretch/>
        </p:blipFill>
        <p:spPr>
          <a:xfrm>
            <a:off x="2555776" y="2774172"/>
            <a:ext cx="702129" cy="1669786"/>
          </a:xfrm>
          <a:prstGeom prst="rect">
            <a:avLst/>
          </a:prstGeom>
        </p:spPr>
      </p:pic>
    </p:spTree>
    <p:extLst>
      <p:ext uri="{BB962C8B-B14F-4D97-AF65-F5344CB8AC3E}">
        <p14:creationId xmlns:p14="http://schemas.microsoft.com/office/powerpoint/2010/main" val="1887515297"/>
      </p:ext>
    </p:extLst>
  </p:cSld>
  <p:clrMapOvr>
    <a:masterClrMapping/>
  </p:clrMapOvr>
</p:sld>
</file>

<file path=ppt/theme/theme1.xml><?xml version="1.0" encoding="utf-8"?>
<a:theme xmlns:a="http://schemas.openxmlformats.org/drawingml/2006/main" name="BNEF Template_WdScreen">
  <a:themeElements>
    <a:clrScheme name="BNEF">
      <a:dk1>
        <a:sysClr val="windowText" lastClr="000000"/>
      </a:dk1>
      <a:lt1>
        <a:sysClr val="window" lastClr="FFFFFF"/>
      </a:lt1>
      <a:dk2>
        <a:srgbClr val="808080"/>
      </a:dk2>
      <a:lt2>
        <a:srgbClr val="D2D2D2"/>
      </a:lt2>
      <a:accent1>
        <a:srgbClr val="00AEE5"/>
      </a:accent1>
      <a:accent2>
        <a:srgbClr val="7654A3"/>
      </a:accent2>
      <a:accent3>
        <a:srgbClr val="43BEAD"/>
      </a:accent3>
      <a:accent4>
        <a:srgbClr val="FFE838"/>
      </a:accent4>
      <a:accent5>
        <a:srgbClr val="ED3124"/>
      </a:accent5>
      <a:accent6>
        <a:srgbClr val="19B24E"/>
      </a:accent6>
      <a:hlink>
        <a:srgbClr val="000000"/>
      </a:hlink>
      <a:folHlink>
        <a:srgbClr val="000000"/>
      </a:folHlink>
    </a:clrScheme>
    <a:fontScheme name="BNEF">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smtClean="0"/>
        </a:defPPr>
      </a:lstStyle>
    </a:txDef>
  </a:objectDefaults>
  <a:extraClrSchemeLst/>
  <a:extLst>
    <a:ext uri="{05A4C25C-085E-4340-85A3-A5531E510DB2}">
      <thm15:themeFamily xmlns:thm15="http://schemas.microsoft.com/office/thememl/2012/main" name="BNEF Template_WdScreen.potx" id="{5FAC7E4A-261C-473D-B9CE-A7B5EEFE27C0}" vid="{ACB9DC07-F4AB-42EA-B6E3-746E7BC9231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587BF0453C2C45B102B016D124230E" ma:contentTypeVersion="13" ma:contentTypeDescription="Create a new document." ma:contentTypeScope="" ma:versionID="badb33518a0a5055dbb8007c0fe1028e">
  <xsd:schema xmlns:xsd="http://www.w3.org/2001/XMLSchema" xmlns:xs="http://www.w3.org/2001/XMLSchema" xmlns:p="http://schemas.microsoft.com/office/2006/metadata/properties" xmlns:ns3="1998b036-9673-4524-a9cc-e387d01ef36a" xmlns:ns4="1474a506-83f7-4b7a-8c54-a0785c384a13" targetNamespace="http://schemas.microsoft.com/office/2006/metadata/properties" ma:root="true" ma:fieldsID="5feb1595bd5d694dcf8c4be92c2a0d0d" ns3:_="" ns4:_="">
    <xsd:import namespace="1998b036-9673-4524-a9cc-e387d01ef36a"/>
    <xsd:import namespace="1474a506-83f7-4b7a-8c54-a0785c384a13"/>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98b036-9673-4524-a9cc-e387d01ef3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474a506-83f7-4b7a-8c54-a0785c384a1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B814AF4-9AAC-41D8-8B2C-9FDB36295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98b036-9673-4524-a9cc-e387d01ef36a"/>
    <ds:schemaRef ds:uri="1474a506-83f7-4b7a-8c54-a0785c384a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C6BD84-C3D1-47C3-91BD-4E1E5E52B89C}">
  <ds:schemaRefs>
    <ds:schemaRef ds:uri="http://schemas.microsoft.com/sharepoint/v3/contenttype/forms"/>
  </ds:schemaRefs>
</ds:datastoreItem>
</file>

<file path=customXml/itemProps3.xml><?xml version="1.0" encoding="utf-8"?>
<ds:datastoreItem xmlns:ds="http://schemas.openxmlformats.org/officeDocument/2006/customXml" ds:itemID="{AE27A078-324A-426A-9CDC-B0517E70F4FA}">
  <ds:schemaRefs>
    <ds:schemaRef ds:uri="http://schemas.openxmlformats.org/package/2006/metadata/core-properties"/>
    <ds:schemaRef ds:uri="http://purl.org/dc/elements/1.1/"/>
    <ds:schemaRef ds:uri="http://www.w3.org/XML/1998/namespace"/>
    <ds:schemaRef ds:uri="http://purl.org/dc/terms/"/>
    <ds:schemaRef ds:uri="http://purl.org/dc/dcmitype/"/>
    <ds:schemaRef ds:uri="http://schemas.microsoft.com/office/infopath/2007/PartnerControls"/>
    <ds:schemaRef ds:uri="http://schemas.microsoft.com/office/2006/documentManagement/types"/>
    <ds:schemaRef ds:uri="1998b036-9673-4524-a9cc-e387d01ef36a"/>
    <ds:schemaRef ds:uri="1474a506-83f7-4b7a-8c54-a0785c384a1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BNEF Template_WdScreen</Template>
  <TotalTime>6717</TotalTime>
  <Words>899</Words>
  <Application>Microsoft Office PowerPoint</Application>
  <PresentationFormat>On-screen Show (16:9)</PresentationFormat>
  <Paragraphs>98</Paragraphs>
  <Slides>16</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Helvetica</vt:lpstr>
      <vt:lpstr>Segoe UI</vt:lpstr>
      <vt:lpstr>Wingdings</vt:lpstr>
      <vt:lpstr>BNEF Template_WdScreen</vt:lpstr>
      <vt:lpstr>State of the Global Mini-grids Market Report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State of the Global Mini-grids Market Report 2020</vt:lpstr>
    </vt:vector>
  </TitlesOfParts>
  <Company>Bloomberg LP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of the Global Minigrids Market</dc:title>
  <dc:creator>avasdev6;Ruchi Soni</dc:creator>
  <cp:lastModifiedBy>Ingrid Rohrer</cp:lastModifiedBy>
  <cp:revision>124</cp:revision>
  <dcterms:created xsi:type="dcterms:W3CDTF">2020-01-10T10:17:34Z</dcterms:created>
  <dcterms:modified xsi:type="dcterms:W3CDTF">2020-09-15T07:43:25Z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0x010100C5587BF0453C2C45B102B016D124230E</vt:lpwstr>
  </property>
  <property fmtid="{D5CDD505-2E9C-101B-9397-08002B2CF9AE}" pid="3" name="Workstreams">
    <vt:lpwstr/>
  </property>
</Properties>
</file>